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handoutMasterIdLst>
    <p:handoutMasterId r:id="rId28"/>
  </p:handoutMasterIdLst>
  <p:sldIdLst>
    <p:sldId id="305" r:id="rId3"/>
    <p:sldId id="257" r:id="rId4"/>
    <p:sldId id="329" r:id="rId5"/>
    <p:sldId id="269" r:id="rId6"/>
    <p:sldId id="267" r:id="rId7"/>
    <p:sldId id="308" r:id="rId8"/>
    <p:sldId id="328" r:id="rId9"/>
    <p:sldId id="260" r:id="rId10"/>
    <p:sldId id="272" r:id="rId11"/>
    <p:sldId id="290" r:id="rId12"/>
    <p:sldId id="292" r:id="rId13"/>
    <p:sldId id="303" r:id="rId14"/>
    <p:sldId id="327" r:id="rId15"/>
    <p:sldId id="326" r:id="rId16"/>
    <p:sldId id="298" r:id="rId17"/>
    <p:sldId id="324" r:id="rId18"/>
    <p:sldId id="325" r:id="rId19"/>
    <p:sldId id="317" r:id="rId20"/>
    <p:sldId id="318" r:id="rId21"/>
    <p:sldId id="319" r:id="rId22"/>
    <p:sldId id="320" r:id="rId23"/>
    <p:sldId id="309" r:id="rId24"/>
    <p:sldId id="312" r:id="rId25"/>
    <p:sldId id="323" r:id="rId2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7" autoAdjust="0"/>
    <p:restoredTop sz="94660"/>
  </p:normalViewPr>
  <p:slideViewPr>
    <p:cSldViewPr>
      <p:cViewPr varScale="1">
        <p:scale>
          <a:sx n="70" d="100"/>
          <a:sy n="70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3C6D6-5B90-4042-A7D4-ED693E7CC85C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195D3-E7E0-4553-B09B-A2FDF9837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4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9F8F1-88E6-4E10-9882-DB84D1B170A6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F3AE8-2637-4F90-9319-9A892FB111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4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F3AE8-2637-4F90-9319-9A892FB1116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240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 учетом</a:t>
            </a:r>
            <a:r>
              <a:rPr lang="ru-RU" baseline="0" smtClean="0"/>
              <a:t> темы конференции выступление включает следующие части.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A315-7FC3-4715-A1AF-BEB399693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26CC-D3DD-4E35-9991-BE6F5F40F3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999291"/>
      </p:ext>
    </p:extLst>
  </p:cSld>
  <p:clrMapOvr>
    <a:masterClrMapping/>
  </p:clrMapOvr>
  <p:transition spd="med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665D-F092-43CE-B1C9-31DA25224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F129-86F6-4789-940F-2244F214F2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10982"/>
      </p:ext>
    </p:extLst>
  </p:cSld>
  <p:clrMapOvr>
    <a:masterClrMapping/>
  </p:clrMapOvr>
  <p:transition spd="med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E53-233D-4BE4-8C47-450B808463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69290-20B8-4CE0-9FE7-4D4976EDD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87587"/>
      </p:ext>
    </p:extLst>
  </p:cSld>
  <p:clrMapOvr>
    <a:masterClrMapping/>
  </p:clrMapOvr>
  <p:transition spd="med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1378-8D75-4F4B-B62A-77A763402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5A02-BBD9-4455-B3FA-A2D6DEF29A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769477"/>
      </p:ext>
    </p:extLst>
  </p:cSld>
  <p:clrMapOvr>
    <a:masterClrMapping/>
  </p:clrMapOvr>
  <p:transition spd="med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C9A-1938-46E5-B278-8E0A8757B5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F2C3-E369-4416-95B4-27D0A80742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62065"/>
      </p:ext>
    </p:extLst>
  </p:cSld>
  <p:clrMapOvr>
    <a:masterClrMapping/>
  </p:clrMapOvr>
  <p:transition spd="med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299-4EC6-4DD9-9690-A1FDD73232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0701-2D7C-4D17-95C2-CD5E222948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13375"/>
      </p:ext>
    </p:extLst>
  </p:cSld>
  <p:clrMapOvr>
    <a:masterClrMapping/>
  </p:clrMapOvr>
  <p:transition spd="med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24F8-F9F2-453E-B8DB-629CBFD7BF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0E34-341D-4AC0-B6B3-7545ED13BA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762103"/>
      </p:ext>
    </p:extLst>
  </p:cSld>
  <p:clrMapOvr>
    <a:masterClrMapping/>
  </p:clrMapOvr>
  <p:transition spd="med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F7C-EADA-4D50-8A1A-DF8063B28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BE8A-6868-401D-9C33-12B79AB6E1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467184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ECC2-02C8-4CD6-8656-4CE475E1E5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49BC-7ADD-41E3-9992-E84691F19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61615"/>
      </p:ext>
    </p:extLst>
  </p:cSld>
  <p:clrMapOvr>
    <a:masterClrMapping/>
  </p:clrMapOvr>
  <p:transition spd="med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55B7-4BE1-4C55-8E7F-AD561E1A5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B09-4BC2-49EB-AC84-DB8ECD5CFA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681316"/>
      </p:ext>
    </p:extLst>
  </p:cSld>
  <p:clrMapOvr>
    <a:masterClrMapping/>
  </p:clrMapOvr>
  <p:transition spd="med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4D15-3C58-4480-A22D-E7C26EA41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B5AC-761E-4D27-A0A2-F3E1C14EFD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21648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085BD-E69D-474F-AB21-2FF9A272EA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03213-C638-43AD-A820-20CBD89E80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95911" y="2708920"/>
            <a:ext cx="8940585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1"/>
            <a:ext cx="8029575" cy="1368151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ПЕДАГОГА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Заголовок 1"/>
          <p:cNvSpPr>
            <a:spLocks/>
          </p:cNvSpPr>
          <p:nvPr/>
        </p:nvSpPr>
        <p:spPr bwMode="auto">
          <a:xfrm>
            <a:off x="2987824" y="5733256"/>
            <a:ext cx="35283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2018 г.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4355976" y="4941168"/>
            <a:ext cx="44644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4BACC6">
                    <a:lumMod val="50000"/>
                  </a:srgbClr>
                </a:solidFill>
                <a:latin typeface="Arial" charset="0"/>
              </a:rPr>
              <a:t> </a:t>
            </a:r>
            <a:endParaRPr lang="ru-RU" sz="1600" b="1" i="1" dirty="0">
              <a:solidFill>
                <a:srgbClr val="4BACC6">
                  <a:lumMod val="50000"/>
                </a:srgbClr>
              </a:solidFill>
              <a:latin typeface="Arial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7504" y="4149080"/>
            <a:ext cx="8940585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10" name="Picture 17" descr="http://daryn.kz/media/img/blogs/5184df02bfd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32656"/>
            <a:ext cx="16891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835696" y="907123"/>
            <a:ext cx="6120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Министерство образования и науки Республики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Казахстан</a:t>
            </a:r>
            <a:endParaRPr lang="ru-RU" sz="1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9518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Rectangle 229"/>
          <p:cNvSpPr>
            <a:spLocks noChangeArrowheads="1"/>
          </p:cNvSpPr>
          <p:nvPr/>
        </p:nvSpPr>
        <p:spPr bwMode="auto">
          <a:xfrm>
            <a:off x="107504" y="179929"/>
            <a:ext cx="8820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 профессиональных квалификаций сферы образования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(дошкольное воспитание и обучение, среднее образование)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302579" y="927160"/>
            <a:ext cx="8625398" cy="5454168"/>
            <a:chOff x="337" y="1981"/>
            <a:chExt cx="15931" cy="8787"/>
          </a:xfrm>
        </p:grpSpPr>
        <p:grpSp>
          <p:nvGrpSpPr>
            <p:cNvPr id="5" name="Group 467"/>
            <p:cNvGrpSpPr>
              <a:grpSpLocks/>
            </p:cNvGrpSpPr>
            <p:nvPr/>
          </p:nvGrpSpPr>
          <p:grpSpPr bwMode="auto">
            <a:xfrm>
              <a:off x="1579" y="2148"/>
              <a:ext cx="13366" cy="8039"/>
              <a:chOff x="1363" y="2844"/>
              <a:chExt cx="13366" cy="8039"/>
            </a:xfrm>
          </p:grpSpPr>
          <p:grpSp>
            <p:nvGrpSpPr>
              <p:cNvPr id="7" name="Group 468"/>
              <p:cNvGrpSpPr>
                <a:grpSpLocks/>
              </p:cNvGrpSpPr>
              <p:nvPr/>
            </p:nvGrpSpPr>
            <p:grpSpPr bwMode="auto">
              <a:xfrm>
                <a:off x="1363" y="2844"/>
                <a:ext cx="13366" cy="8039"/>
                <a:chOff x="1363" y="2868"/>
                <a:chExt cx="13366" cy="8039"/>
              </a:xfrm>
            </p:grpSpPr>
            <p:sp>
              <p:nvSpPr>
                <p:cNvPr id="9" name="Text Box 469"/>
                <p:cNvSpPr txBox="1">
                  <a:spLocks noChangeArrowheads="1"/>
                </p:cNvSpPr>
                <p:nvPr/>
              </p:nvSpPr>
              <p:spPr bwMode="auto">
                <a:xfrm>
                  <a:off x="2856" y="6196"/>
                  <a:ext cx="3811" cy="932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solidFill>
                    <a:schemeClr val="bg1">
                      <a:lumMod val="50000"/>
                      <a:lumOff val="0"/>
                    </a:schemeClr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sz="700">
                      <a:effectLst/>
                      <a:latin typeface="Calibri"/>
                      <a:ea typeface="Calibri"/>
                      <a:cs typeface="Calibri"/>
                    </a:rPr>
                    <a:t>Учитель</a:t>
                  </a:r>
                  <a:r>
                    <a:rPr lang="ru-RU" sz="700" baseline="30000">
                      <a:effectLst/>
                      <a:latin typeface="Calibri"/>
                      <a:ea typeface="Calibri"/>
                      <a:cs typeface="Calibri"/>
                    </a:rPr>
                    <a:t> </a:t>
                  </a:r>
                  <a:r>
                    <a:rPr lang="ru-RU" sz="700">
                      <a:effectLst/>
                      <a:latin typeface="Times New Roman"/>
                      <a:ea typeface="Calibri"/>
                      <a:cs typeface="Times New Roman"/>
                    </a:rPr>
                    <a:t>казахского (русского, ин.) языка</a:t>
                  </a:r>
                  <a:endParaRPr lang="ru-RU" sz="7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sz="700">
                      <a:effectLst/>
                      <a:latin typeface="Times New Roman"/>
                      <a:ea typeface="Calibri"/>
                      <a:cs typeface="Times New Roman"/>
                    </a:rPr>
                    <a:t>Учитель-дефектолог</a:t>
                  </a:r>
                  <a:endParaRPr lang="ru-RU" sz="7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sz="700">
                      <a:effectLst/>
                      <a:latin typeface="Times New Roman"/>
                      <a:ea typeface="Calibri"/>
                      <a:cs typeface="Times New Roman"/>
                    </a:rPr>
                    <a:t>Учитель-логопед</a:t>
                  </a:r>
                  <a:endParaRPr lang="ru-RU" sz="7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grpSp>
              <p:nvGrpSpPr>
                <p:cNvPr id="10" name="Group 470"/>
                <p:cNvGrpSpPr>
                  <a:grpSpLocks/>
                </p:cNvGrpSpPr>
                <p:nvPr/>
              </p:nvGrpSpPr>
              <p:grpSpPr bwMode="auto">
                <a:xfrm>
                  <a:off x="2878" y="9284"/>
                  <a:ext cx="3835" cy="1564"/>
                  <a:chOff x="2050" y="9284"/>
                  <a:chExt cx="3835" cy="1564"/>
                </a:xfrm>
              </p:grpSpPr>
              <p:sp>
                <p:nvSpPr>
                  <p:cNvPr id="78" name="Text Box 4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284"/>
                    <a:ext cx="381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 высшей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Times New Roman"/>
                      </a:rPr>
                      <a:t> </a:t>
                    </a:r>
                  </a:p>
                </p:txBody>
              </p:sp>
              <p:sp>
                <p:nvSpPr>
                  <p:cNvPr id="79" name="Text Box 4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680"/>
                    <a:ext cx="3572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первой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80" name="Text Box 4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088"/>
                    <a:ext cx="3345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второй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81" name="Text Box 4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508"/>
                    <a:ext cx="306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без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82" name="AutoShape 47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42" y="1028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83" name="AutoShape 47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282" y="9830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84" name="AutoShape 47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522" y="944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1" name="Group 478"/>
                <p:cNvGrpSpPr>
                  <a:grpSpLocks/>
                </p:cNvGrpSpPr>
                <p:nvPr/>
              </p:nvGrpSpPr>
              <p:grpSpPr bwMode="auto">
                <a:xfrm>
                  <a:off x="2878" y="7292"/>
                  <a:ext cx="3835" cy="1564"/>
                  <a:chOff x="2050" y="9284"/>
                  <a:chExt cx="3835" cy="1564"/>
                </a:xfrm>
              </p:grpSpPr>
              <p:sp>
                <p:nvSpPr>
                  <p:cNvPr id="71" name="Text Box 4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284"/>
                    <a:ext cx="381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 высшей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72" name="Text Box 4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680"/>
                    <a:ext cx="3572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первой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73" name="Text Box 4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088"/>
                    <a:ext cx="3345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второй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74" name="Text Box 4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508"/>
                    <a:ext cx="306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без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75" name="AutoShape 483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42" y="1028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76" name="AutoShape 48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282" y="9830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77" name="AutoShape 48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522" y="944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2" name="Group 486"/>
                <p:cNvGrpSpPr>
                  <a:grpSpLocks/>
                </p:cNvGrpSpPr>
                <p:nvPr/>
              </p:nvGrpSpPr>
              <p:grpSpPr bwMode="auto">
                <a:xfrm>
                  <a:off x="7639" y="5332"/>
                  <a:ext cx="3290" cy="5492"/>
                  <a:chOff x="6811" y="5332"/>
                  <a:chExt cx="3290" cy="5492"/>
                </a:xfrm>
              </p:grpSpPr>
              <p:sp>
                <p:nvSpPr>
                  <p:cNvPr id="51" name="Text Box 4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11" y="6196"/>
                    <a:ext cx="3290" cy="435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Социальный педагог, педагог-психолог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grpSp>
                <p:nvGrpSpPr>
                  <p:cNvPr id="52" name="Group 488"/>
                  <p:cNvGrpSpPr>
                    <a:grpSpLocks/>
                  </p:cNvGrpSpPr>
                  <p:nvPr/>
                </p:nvGrpSpPr>
                <p:grpSpPr bwMode="auto">
                  <a:xfrm>
                    <a:off x="6870" y="7292"/>
                    <a:ext cx="3231" cy="1576"/>
                    <a:chOff x="6870" y="7292"/>
                    <a:chExt cx="3231" cy="1576"/>
                  </a:xfrm>
                </p:grpSpPr>
                <p:sp>
                  <p:nvSpPr>
                    <p:cNvPr id="64" name="Text Box 48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292"/>
                      <a:ext cx="323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Учитель высшей категории</a:t>
                      </a:r>
                    </a:p>
                  </p:txBody>
                </p:sp>
                <p:sp>
                  <p:nvSpPr>
                    <p:cNvPr id="65" name="Text Box 49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700"/>
                      <a:ext cx="2948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первой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66" name="Text Box 49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120"/>
                      <a:ext cx="2666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второй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67" name="Text Box 4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528"/>
                      <a:ext cx="238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 без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cxnSp>
                  <p:nvCxnSpPr>
                    <p:cNvPr id="68" name="AutoShape 493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706" y="743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69" name="AutoShape 49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406" y="785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70" name="AutoShape 49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094" y="8288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53" name="Group 496"/>
                  <p:cNvGrpSpPr>
                    <a:grpSpLocks/>
                  </p:cNvGrpSpPr>
                  <p:nvPr/>
                </p:nvGrpSpPr>
                <p:grpSpPr bwMode="auto">
                  <a:xfrm>
                    <a:off x="6870" y="9248"/>
                    <a:ext cx="3231" cy="1576"/>
                    <a:chOff x="6870" y="7292"/>
                    <a:chExt cx="3231" cy="1576"/>
                  </a:xfrm>
                </p:grpSpPr>
                <p:sp>
                  <p:nvSpPr>
                    <p:cNvPr id="57" name="Text Box 4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292"/>
                      <a:ext cx="323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высшей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58" name="Text Box 49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700"/>
                      <a:ext cx="2948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первой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59" name="Text Box 49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120"/>
                      <a:ext cx="2666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второй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60" name="Text Box 5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528"/>
                      <a:ext cx="238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 без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cxnSp>
                  <p:nvCxnSpPr>
                    <p:cNvPr id="61" name="AutoShape 501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706" y="743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62" name="AutoShape 502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406" y="785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63" name="AutoShape 503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094" y="8288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sp>
                <p:nvSpPr>
                  <p:cNvPr id="54" name="Text Box 5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11" y="5332"/>
                    <a:ext cx="3290" cy="435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Социальный педагог, педагог-психолог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55" name="AutoShape 50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9936" y="5500"/>
                    <a:ext cx="0" cy="85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6" name="AutoShape 506"/>
                  <p:cNvCxnSpPr>
                    <a:cxnSpLocks noChangeShapeType="1"/>
                  </p:cNvCxnSpPr>
                  <p:nvPr/>
                </p:nvCxnSpPr>
                <p:spPr bwMode="auto">
                  <a:xfrm rot="10800000">
                    <a:off x="9216" y="8712"/>
                    <a:ext cx="737" cy="624"/>
                  </a:xfrm>
                  <a:prstGeom prst="bentConnector3">
                    <a:avLst>
                      <a:gd name="adj1" fmla="val 49926"/>
                    </a:avLst>
                  </a:prstGeom>
                  <a:noFill/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3" name="Group 507"/>
                <p:cNvGrpSpPr>
                  <a:grpSpLocks/>
                </p:cNvGrpSpPr>
                <p:nvPr/>
              </p:nvGrpSpPr>
              <p:grpSpPr bwMode="auto">
                <a:xfrm>
                  <a:off x="11860" y="5144"/>
                  <a:ext cx="2846" cy="3794"/>
                  <a:chOff x="11032" y="5144"/>
                  <a:chExt cx="2846" cy="3794"/>
                </a:xfrm>
              </p:grpSpPr>
              <p:sp>
                <p:nvSpPr>
                  <p:cNvPr id="40" name="Text Box 5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32" y="8073"/>
                    <a:ext cx="1984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 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1" name="Text Box 5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3" y="5580"/>
                    <a:ext cx="2608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Учитель-исследователь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2" name="Text Box 5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3" y="5144"/>
                    <a:ext cx="2835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Учитель-мастер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3" name="Text Box 5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7" y="7600"/>
                    <a:ext cx="2154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Учитель-модератор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4" name="Text Box 5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51" y="7138"/>
                    <a:ext cx="2324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Учитель-эксперт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5" name="Text Box 5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32" y="8541"/>
                    <a:ext cx="1757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Учитель-стажер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46" name="AutoShape 51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2612" y="8268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7" name="AutoShape 51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2852" y="7764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8" name="AutoShape 5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3092" y="7236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9" name="AutoShape 51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3308" y="5748"/>
                    <a:ext cx="0" cy="158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0" name="AutoShape 518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3512" y="5290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4" name="Group 519"/>
                <p:cNvGrpSpPr>
                  <a:grpSpLocks/>
                </p:cNvGrpSpPr>
                <p:nvPr/>
              </p:nvGrpSpPr>
              <p:grpSpPr bwMode="auto">
                <a:xfrm>
                  <a:off x="1363" y="2868"/>
                  <a:ext cx="13366" cy="8039"/>
                  <a:chOff x="1363" y="2868"/>
                  <a:chExt cx="13366" cy="8039"/>
                </a:xfrm>
              </p:grpSpPr>
              <p:sp>
                <p:nvSpPr>
                  <p:cNvPr id="16" name="Text Box 5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63" y="9446"/>
                    <a:ext cx="624" cy="63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b="1">
                        <a:effectLst/>
                        <a:latin typeface="Times New Roman"/>
                        <a:ea typeface="Calibri"/>
                        <a:cs typeface="Times New Roman"/>
                      </a:rPr>
                      <a:t>5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17" name="Text Box 5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9368"/>
                    <a:ext cx="624" cy="153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5.1-5.2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4.1-4.2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4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grpSp>
                <p:nvGrpSpPr>
                  <p:cNvPr id="18" name="Group 522"/>
                  <p:cNvGrpSpPr>
                    <a:grpSpLocks/>
                  </p:cNvGrpSpPr>
                  <p:nvPr/>
                </p:nvGrpSpPr>
                <p:grpSpPr bwMode="auto">
                  <a:xfrm>
                    <a:off x="1477" y="2868"/>
                    <a:ext cx="13252" cy="8039"/>
                    <a:chOff x="1477" y="2868"/>
                    <a:chExt cx="13252" cy="8039"/>
                  </a:xfrm>
                </p:grpSpPr>
                <p:sp>
                  <p:nvSpPr>
                    <p:cNvPr id="20" name="Text Box 5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9" y="6160"/>
                      <a:ext cx="624" cy="3061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21" name="Text Box 5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59" y="6161"/>
                      <a:ext cx="624" cy="3061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6.1-6.4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grpSp>
                  <p:nvGrpSpPr>
                    <p:cNvPr id="22" name="Group 5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77" y="2868"/>
                      <a:ext cx="13229" cy="3236"/>
                      <a:chOff x="1477" y="2868"/>
                      <a:chExt cx="13229" cy="3236"/>
                    </a:xfrm>
                  </p:grpSpPr>
                  <p:sp>
                    <p:nvSpPr>
                      <p:cNvPr id="26" name="Text Box 52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84" y="5027"/>
                        <a:ext cx="624" cy="107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bg1">
                            <a:lumMod val="50000"/>
                            <a:lumOff val="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15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700" b="1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7</a:t>
                        </a:r>
                        <a:endParaRPr lang="ru-RU" sz="70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sp>
                    <p:nvSpPr>
                      <p:cNvPr id="27" name="Text Box 52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156" y="5024"/>
                        <a:ext cx="624" cy="107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bg1">
                            <a:lumMod val="50000"/>
                            <a:lumOff val="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15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70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7.1-7.2</a:t>
                        </a:r>
                        <a:endParaRPr lang="ru-RU" sz="70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28" name="Group 5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77" y="2868"/>
                        <a:ext cx="13229" cy="2102"/>
                        <a:chOff x="1477" y="2844"/>
                        <a:chExt cx="13229" cy="2102"/>
                      </a:xfrm>
                    </p:grpSpPr>
                    <p:grpSp>
                      <p:nvGrpSpPr>
                        <p:cNvPr id="29" name="Group 5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45" y="2844"/>
                          <a:ext cx="11861" cy="1287"/>
                          <a:chOff x="2017" y="2160"/>
                          <a:chExt cx="11861" cy="1287"/>
                        </a:xfrm>
                      </p:grpSpPr>
                      <p:sp>
                        <p:nvSpPr>
                          <p:cNvPr id="35" name="Text Box 53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18" y="2896"/>
                            <a:ext cx="4012" cy="397"/>
                          </a:xfrm>
                          <a:prstGeom prst="rect">
                            <a:avLst/>
                          </a:prstGeom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effectLst/>
                                <a:latin typeface="Calibri"/>
                                <a:ea typeface="Calibri"/>
                                <a:cs typeface="Calibri"/>
                              </a:rPr>
                              <a:t>Педагогические работники системы ДВО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36" name="Text Box 5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811" y="2896"/>
                            <a:ext cx="7067" cy="397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effectLst/>
                                <a:latin typeface="Calibri"/>
                                <a:ea typeface="Calibri"/>
                                <a:cs typeface="Calibri"/>
                              </a:rPr>
                              <a:t>Педагогические работники системы среднего образования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  <a:p>
                            <a:pPr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effectLst/>
                                <a:latin typeface="Calibri"/>
                                <a:ea typeface="Calibri"/>
                                <a:cs typeface="Times New Roman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37" name="Text Box 5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1568" y="2884"/>
                            <a:ext cx="2304" cy="563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solidFill>
                                  <a:srgbClr val="FF0000"/>
                                </a:solidFill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Педагогические работники в перспективе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38" name="Text Box 533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17" y="2160"/>
                            <a:ext cx="11849" cy="376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 b="1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Основная профессиональная группа: Педагогические работники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39" name="Text Box 534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25" y="2522"/>
                            <a:ext cx="11849" cy="340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 b="1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ПГ: Педагоги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</p:grpSp>
                    <p:sp>
                      <p:nvSpPr>
                        <p:cNvPr id="30" name="Text Box 15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2" y="3590"/>
                          <a:ext cx="624" cy="34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ОРК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1" name="Text Box 15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7" y="3980"/>
                          <a:ext cx="624" cy="96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 b="1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 b="1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8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2" name="Text Box 23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7" y="3982"/>
                          <a:ext cx="624" cy="96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8.1-8.2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3" name="Text Box 53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9" y="3219"/>
                          <a:ext cx="1304" cy="34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Уровни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4" name="Text Box 53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9" y="3596"/>
                          <a:ext cx="624" cy="34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НРК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</p:grpSp>
                </p:grpSp>
                <p:cxnSp>
                  <p:nvCxnSpPr>
                    <p:cNvPr id="23" name="AutoShape 174"/>
                    <p:cNvCxnSpPr/>
                    <p:nvPr/>
                  </p:nvCxnSpPr>
                  <p:spPr bwMode="auto">
                    <a:xfrm flipV="1">
                      <a:off x="2449" y="9263"/>
                      <a:ext cx="122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" name="AutoShape 183"/>
                    <p:cNvCxnSpPr/>
                    <p:nvPr/>
                  </p:nvCxnSpPr>
                  <p:spPr bwMode="auto">
                    <a:xfrm flipV="1">
                      <a:off x="2427" y="10907"/>
                      <a:ext cx="122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5" name="AutoShape 165"/>
                    <p:cNvCxnSpPr/>
                    <p:nvPr/>
                  </p:nvCxnSpPr>
                  <p:spPr bwMode="auto">
                    <a:xfrm flipV="1">
                      <a:off x="2433" y="6166"/>
                      <a:ext cx="122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sp>
                <p:nvSpPr>
                  <p:cNvPr id="19" name="Text Box 5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63" y="10295"/>
                    <a:ext cx="594" cy="612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b="1">
                        <a:effectLst/>
                        <a:latin typeface="Times New Roman"/>
                        <a:ea typeface="Calibri"/>
                        <a:cs typeface="Times New Roman"/>
                      </a:rPr>
                      <a:t>4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</p:grpSp>
            <p:cxnSp>
              <p:nvCxnSpPr>
                <p:cNvPr id="15" name="AutoShape 163"/>
                <p:cNvCxnSpPr/>
                <p:nvPr/>
              </p:nvCxnSpPr>
              <p:spPr bwMode="auto">
                <a:xfrm flipV="1">
                  <a:off x="2439" y="4997"/>
                  <a:ext cx="12280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bg1">
                      <a:lumMod val="50000"/>
                      <a:lumOff val="0"/>
                    </a:schemeClr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8" name="AutoShape 544"/>
              <p:cNvCxnSpPr>
                <a:cxnSpLocks noChangeShapeType="1"/>
              </p:cNvCxnSpPr>
              <p:nvPr/>
            </p:nvCxnSpPr>
            <p:spPr bwMode="auto">
              <a:xfrm rot="10800000">
                <a:off x="5941" y="8664"/>
                <a:ext cx="680" cy="680"/>
              </a:xfrm>
              <a:prstGeom prst="bentConnector3">
                <a:avLst>
                  <a:gd name="adj1" fmla="val 49912"/>
                </a:avLst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" name="AutoShape 545"/>
            <p:cNvSpPr>
              <a:spLocks noChangeArrowheads="1"/>
            </p:cNvSpPr>
            <p:nvPr/>
          </p:nvSpPr>
          <p:spPr bwMode="auto">
            <a:xfrm rot="5400000">
              <a:off x="3909" y="-1591"/>
              <a:ext cx="8787" cy="15931"/>
            </a:xfrm>
            <a:prstGeom prst="wave">
              <a:avLst>
                <a:gd name="adj1" fmla="val 3394"/>
                <a:gd name="adj2" fmla="val 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sz="700"/>
            </a:p>
          </p:txBody>
        </p:sp>
      </p:grpSp>
    </p:spTree>
    <p:extLst>
      <p:ext uri="{BB962C8B-B14F-4D97-AF65-F5344CB8AC3E}">
        <p14:creationId xmlns:p14="http://schemas.microsoft.com/office/powerpoint/2010/main" val="38229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992131"/>
              </p:ext>
            </p:extLst>
          </p:nvPr>
        </p:nvGraphicFramePr>
        <p:xfrm>
          <a:off x="72007" y="584408"/>
          <a:ext cx="8964489" cy="6065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9552"/>
                <a:gridCol w="1584176"/>
                <a:gridCol w="576064"/>
                <a:gridCol w="6264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Уровни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Академические квалификации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Уровни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Профессиональные квалификации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специалиста среднего звена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4.2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Квалификационный сертификат 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присвоении 2-й категории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специалиста среднего звена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Квалификационный сертификат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присвоении 1-й категории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6.1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бакалавра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6.2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+Сертификат об уровне владения языком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Сертификат о повышении квалификации по образовательной программе «Эффективное обучение» и др.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6.3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+Сертификат об уровне владения языком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Сертификат о повышении квалификации по образовательной программе «Эффективное обучение» и др.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6.4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Сертификат о повышении квалификации по образовательной программе «Лидерство учителя в школе»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Свидетельство «Учитель года» и др.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7.1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магистра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Сертификат о повышении квалификации по образовательной программе «Лидерство учителя в педагогическом сообществе», ППС.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Сертификат IELTS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Свидетельство «Лучший преподаватель вуза»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Свидетельство о научной</a:t>
                      </a:r>
                      <a:r>
                        <a:rPr lang="ru-RU" sz="1400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стипендии для молодых ученых и др.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8.1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Диплом доктора </a:t>
                      </a:r>
                      <a:r>
                        <a:rPr lang="en-US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8.2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Сертификаты о прохождении курсов повышения квалификаций </a:t>
                      </a:r>
                      <a:r>
                        <a:rPr lang="ru-RU" sz="14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топ-менеджеров</a:t>
                      </a:r>
                      <a:endParaRPr lang="ru-RU" sz="14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Свидетельство о научной</a:t>
                      </a:r>
                      <a:r>
                        <a:rPr lang="ru-RU" sz="1400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стипендии и др.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44624"/>
            <a:ext cx="8856984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Карта профессионального роста педагога 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рамках независимой сертификации)</a:t>
            </a:r>
            <a:endParaRPr lang="ru-RU" sz="12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392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Профессиональный стандарт сферы образования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403648" y="714182"/>
            <a:ext cx="6408712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Дескрипторы уровней НРК, ОРК, ПС </a:t>
            </a:r>
            <a:r>
              <a:rPr lang="ru-RU" alt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 Результаты обучения</a:t>
            </a:r>
            <a:endParaRPr lang="ru-RU" alt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79388" y="1340768"/>
            <a:ext cx="8785100" cy="443232"/>
            <a:chOff x="179388" y="1340768"/>
            <a:chExt cx="8785100" cy="443232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670343" y="1340768"/>
              <a:ext cx="7294145" cy="443232"/>
              <a:chOff x="1670343" y="1556792"/>
              <a:chExt cx="7294145" cy="443232"/>
            </a:xfrm>
          </p:grpSpPr>
          <p:sp>
            <p:nvSpPr>
              <p:cNvPr id="3" name="AutoShape 9"/>
              <p:cNvSpPr>
                <a:spLocks noChangeArrowheads="1"/>
              </p:cNvSpPr>
              <p:nvPr/>
            </p:nvSpPr>
            <p:spPr bwMode="auto">
              <a:xfrm>
                <a:off x="1670343" y="1567976"/>
                <a:ext cx="885433" cy="432048"/>
              </a:xfrm>
              <a:prstGeom prst="roundRect">
                <a:avLst>
                  <a:gd name="adj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5875">
                <a:solidFill>
                  <a:schemeClr val="accent5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 altLang="ru-RU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Знания </a:t>
                </a:r>
                <a:endParaRPr lang="ru-RU" altLang="ru-RU" sz="14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" name="AutoShape 10"/>
              <p:cNvSpPr>
                <a:spLocks noChangeArrowheads="1"/>
              </p:cNvSpPr>
              <p:nvPr/>
            </p:nvSpPr>
            <p:spPr bwMode="auto">
              <a:xfrm>
                <a:off x="2624270" y="1556792"/>
                <a:ext cx="1947730" cy="432048"/>
              </a:xfrm>
              <a:prstGeom prst="roundRect">
                <a:avLst>
                  <a:gd name="adj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5875">
                <a:solidFill>
                  <a:schemeClr val="accent5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 altLang="ru-RU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Умения и навыки</a:t>
                </a:r>
                <a:endParaRPr lang="ru-RU" altLang="ru-RU" sz="14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AutoShape 11"/>
              <p:cNvSpPr>
                <a:spLocks noChangeArrowheads="1"/>
              </p:cNvSpPr>
              <p:nvPr/>
            </p:nvSpPr>
            <p:spPr bwMode="auto">
              <a:xfrm>
                <a:off x="4611377" y="1556792"/>
                <a:ext cx="4353111" cy="432048"/>
              </a:xfrm>
              <a:prstGeom prst="roundRect">
                <a:avLst>
                  <a:gd name="adj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5875">
                <a:solidFill>
                  <a:schemeClr val="accent5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 altLang="ru-RU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Личностные и профессиональные компетенции</a:t>
                </a:r>
                <a:endParaRPr lang="ru-RU" altLang="ru-RU" sz="14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4" name="AutoShape 9"/>
            <p:cNvSpPr>
              <a:spLocks noChangeArrowheads="1"/>
            </p:cNvSpPr>
            <p:nvPr/>
          </p:nvSpPr>
          <p:spPr bwMode="auto">
            <a:xfrm>
              <a:off x="179388" y="1340768"/>
              <a:ext cx="1080244" cy="43204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58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НРК </a:t>
              </a:r>
              <a:endPara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79512" y="2114853"/>
            <a:ext cx="8784976" cy="1296144"/>
            <a:chOff x="179512" y="1916832"/>
            <a:chExt cx="8784976" cy="1296144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1670343" y="1977656"/>
              <a:ext cx="7294145" cy="1235320"/>
              <a:chOff x="1670343" y="1977656"/>
              <a:chExt cx="7294145" cy="1235320"/>
            </a:xfrm>
          </p:grpSpPr>
          <p:grpSp>
            <p:nvGrpSpPr>
              <p:cNvPr id="12" name="Группа 11"/>
              <p:cNvGrpSpPr/>
              <p:nvPr/>
            </p:nvGrpSpPr>
            <p:grpSpPr>
              <a:xfrm>
                <a:off x="1670343" y="1977656"/>
                <a:ext cx="7294145" cy="875280"/>
                <a:chOff x="1822743" y="1277144"/>
                <a:chExt cx="7294145" cy="875280"/>
              </a:xfrm>
            </p:grpSpPr>
            <p:sp>
              <p:nvSpPr>
                <p:cNvPr id="8" name="AutoShape 9"/>
                <p:cNvSpPr>
                  <a:spLocks noChangeArrowheads="1"/>
                </p:cNvSpPr>
                <p:nvPr/>
              </p:nvSpPr>
              <p:spPr bwMode="auto">
                <a:xfrm>
                  <a:off x="1822743" y="1720376"/>
                  <a:ext cx="885433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Знания 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AutoShape 10"/>
                <p:cNvSpPr>
                  <a:spLocks noChangeArrowheads="1"/>
                </p:cNvSpPr>
                <p:nvPr/>
              </p:nvSpPr>
              <p:spPr bwMode="auto">
                <a:xfrm>
                  <a:off x="2776670" y="1709192"/>
                  <a:ext cx="1947730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Умения и навыки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" name="AutoShape 11"/>
                <p:cNvSpPr>
                  <a:spLocks noChangeArrowheads="1"/>
                </p:cNvSpPr>
                <p:nvPr/>
              </p:nvSpPr>
              <p:spPr bwMode="auto">
                <a:xfrm>
                  <a:off x="4763777" y="1709192"/>
                  <a:ext cx="4353111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Личностные и профессиональные компетенции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" name="AutoShape 10"/>
                <p:cNvSpPr>
                  <a:spLocks noChangeArrowheads="1"/>
                </p:cNvSpPr>
                <p:nvPr/>
              </p:nvSpPr>
              <p:spPr bwMode="auto">
                <a:xfrm>
                  <a:off x="1822743" y="1277144"/>
                  <a:ext cx="7294145" cy="3600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Профессиональны ценности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4" name="Rectangle 21"/>
              <p:cNvSpPr>
                <a:spLocks noChangeArrowheads="1"/>
              </p:cNvSpPr>
              <p:nvPr/>
            </p:nvSpPr>
            <p:spPr bwMode="auto">
              <a:xfrm>
                <a:off x="1691680" y="2935977"/>
                <a:ext cx="7272808" cy="2769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 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(4-8 уровни НРК), </a:t>
                </a:r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12 подуровней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(4.1-4.2; 5.1-5.2; 6.1-6.4; 7.1-7.2; 8.1-8.2)</a:t>
                </a:r>
              </a:p>
            </p:txBody>
          </p:sp>
        </p:grpSp>
        <p:sp>
          <p:nvSpPr>
            <p:cNvPr id="25" name="AutoShape 9"/>
            <p:cNvSpPr>
              <a:spLocks noChangeArrowheads="1"/>
            </p:cNvSpPr>
            <p:nvPr/>
          </p:nvSpPr>
          <p:spPr bwMode="auto">
            <a:xfrm>
              <a:off x="179512" y="1916832"/>
              <a:ext cx="1080244" cy="43204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58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ОРК </a:t>
              </a:r>
              <a:endPara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79512" y="3903869"/>
            <a:ext cx="8784976" cy="2261435"/>
            <a:chOff x="179512" y="3417816"/>
            <a:chExt cx="8784976" cy="2261435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1670343" y="3417816"/>
              <a:ext cx="7294145" cy="2261435"/>
              <a:chOff x="1670343" y="3417816"/>
              <a:chExt cx="7294145" cy="2261435"/>
            </a:xfrm>
          </p:grpSpPr>
          <p:grpSp>
            <p:nvGrpSpPr>
              <p:cNvPr id="15" name="Группа 14"/>
              <p:cNvGrpSpPr/>
              <p:nvPr/>
            </p:nvGrpSpPr>
            <p:grpSpPr>
              <a:xfrm>
                <a:off x="1670343" y="3417816"/>
                <a:ext cx="7294145" cy="875280"/>
                <a:chOff x="1822743" y="1277144"/>
                <a:chExt cx="7294145" cy="875280"/>
              </a:xfrm>
            </p:grpSpPr>
            <p:sp>
              <p:nvSpPr>
                <p:cNvPr id="16" name="AutoShape 9"/>
                <p:cNvSpPr>
                  <a:spLocks noChangeArrowheads="1"/>
                </p:cNvSpPr>
                <p:nvPr/>
              </p:nvSpPr>
              <p:spPr bwMode="auto">
                <a:xfrm>
                  <a:off x="1822743" y="1720376"/>
                  <a:ext cx="885433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Знания 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" name="AutoShape 10"/>
                <p:cNvSpPr>
                  <a:spLocks noChangeArrowheads="1"/>
                </p:cNvSpPr>
                <p:nvPr/>
              </p:nvSpPr>
              <p:spPr bwMode="auto">
                <a:xfrm>
                  <a:off x="2776670" y="1709192"/>
                  <a:ext cx="1947730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Умения и навыки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AutoShape 11"/>
                <p:cNvSpPr>
                  <a:spLocks noChangeArrowheads="1"/>
                </p:cNvSpPr>
                <p:nvPr/>
              </p:nvSpPr>
              <p:spPr bwMode="auto">
                <a:xfrm>
                  <a:off x="4763777" y="1709192"/>
                  <a:ext cx="4353111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Личностные и профессиональные компетенции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AutoShape 10"/>
                <p:cNvSpPr>
                  <a:spLocks noChangeArrowheads="1"/>
                </p:cNvSpPr>
                <p:nvPr/>
              </p:nvSpPr>
              <p:spPr bwMode="auto">
                <a:xfrm>
                  <a:off x="1822743" y="1277144"/>
                  <a:ext cx="7294145" cy="3600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Профессиональны ценности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691680" y="4376137"/>
                <a:ext cx="7272808" cy="2769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 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(4-8 уровни ОРК), </a:t>
                </a:r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12 подуровней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(4.1-4.2; 5.1-5.2; 6.1-6.4; 7.1-7.2; 8.1-8.2)</a:t>
                </a:r>
              </a:p>
            </p:txBody>
          </p:sp>
          <p:sp>
            <p:nvSpPr>
              <p:cNvPr id="21" name="Rectangle 1"/>
              <p:cNvSpPr>
                <a:spLocks noChangeArrowheads="1"/>
              </p:cNvSpPr>
              <p:nvPr/>
            </p:nvSpPr>
            <p:spPr bwMode="auto">
              <a:xfrm>
                <a:off x="1716028" y="4725144"/>
                <a:ext cx="7248459" cy="954107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b="1" i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Трудовые функции:</a:t>
                </a:r>
                <a:endPara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1) обучающая;   			2) воспитывающая;</a:t>
                </a:r>
                <a:endPara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3) методическая; 			4) исследовательская;</a:t>
                </a:r>
                <a:endPara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5) социально-коммуникативная</a:t>
                </a:r>
              </a:p>
            </p:txBody>
          </p:sp>
        </p:grpSp>
        <p:sp>
          <p:nvSpPr>
            <p:cNvPr id="26" name="AutoShape 9"/>
            <p:cNvSpPr>
              <a:spLocks noChangeArrowheads="1"/>
            </p:cNvSpPr>
            <p:nvPr/>
          </p:nvSpPr>
          <p:spPr bwMode="auto">
            <a:xfrm>
              <a:off x="179512" y="3429000"/>
              <a:ext cx="1080244" cy="43204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58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ПС </a:t>
              </a:r>
              <a:endPara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1" name="Прямая соединительная линия 30"/>
          <p:cNvCxnSpPr/>
          <p:nvPr/>
        </p:nvCxnSpPr>
        <p:spPr>
          <a:xfrm>
            <a:off x="251520" y="1988840"/>
            <a:ext cx="864096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1520" y="3645024"/>
            <a:ext cx="864096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51520" y="6453336"/>
            <a:ext cx="864096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217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27584" y="416277"/>
            <a:ext cx="7272808" cy="4924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1925" algn="l"/>
                <a:tab pos="319088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принципы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36933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189865" algn="l"/>
              </a:tabLst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самостоятельности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>
              <a:tabLst>
                <a:tab pos="189865" algn="l"/>
              </a:tabLst>
              <a:defRPr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отражена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обобщенном показателе «умения и навыки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>
              <a:tabLst>
                <a:tab pos="189865" algn="l"/>
              </a:tabLst>
              <a:defRPr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1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) под руководством наставника</a:t>
            </a:r>
          </a:p>
          <a:p>
            <a:pPr lvl="0">
              <a:tabLst>
                <a:tab pos="189865" algn="l"/>
              </a:tabLst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2) во взаимодействии с коллегами</a:t>
            </a:r>
          </a:p>
          <a:p>
            <a:pPr lvl="0">
              <a:tabLst>
                <a:tab pos="189865" algn="l"/>
              </a:tabLst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3) самостоятельно</a:t>
            </a:r>
          </a:p>
          <a:p>
            <a:pPr lvl="0"/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степень ответственности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прописана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обобщенном показателе «личностные и профессиональные компетенции»;</a:t>
            </a:r>
          </a:p>
          <a:p>
            <a:pPr lvl="0"/>
            <a:endParaRPr lang="ru-RU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степень сложности: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отражена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обобщенном показателе «знания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460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уважение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личности обучающегося, его прав и свобод;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толерантность к другим убеждениям, взглядам на мир и обычаям;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открытость к культурному многообразию;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гибкость,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адаптируемость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способность к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понимание ценностей личности, языка и коммуникации;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навыки самообучения, аналитического и критического мышления;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коммуникативные и языковые навыки;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навыки сотрудничества, умения разрешать конфликты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32656"/>
            <a:ext cx="633670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Ценности педагогической профессии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5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627580"/>
              </p:ext>
            </p:extLst>
          </p:nvPr>
        </p:nvGraphicFramePr>
        <p:xfrm>
          <a:off x="179512" y="476672"/>
          <a:ext cx="8820470" cy="5979966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648072"/>
                <a:gridCol w="4977337"/>
                <a:gridCol w="98717"/>
              </a:tblGrid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Код профессии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2310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профессии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 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квалификации по ОРК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(подуровни 6.1; 6.2; 6.3; 6.4)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квалификации по КС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профессионального образования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образование. Бакалавриат, практический опыт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Трудовые функции: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189865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обучающая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воспитывающая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методическая 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исследовательская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социально-коммуникативная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Трудовая функция 1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Обучающая 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Трудовая функция 2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Воспитывающая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Степень</a:t>
                      </a: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 самостоятельности: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1) под руководством наставника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2) во взаимодействии с коллегами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3) самостоятельно</a:t>
                      </a:r>
                      <a:endParaRPr lang="ru-RU" sz="10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Трудовая функция 3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Методическая 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Трудовая функция 4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Исследовательская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Трудовая функция 5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Социально-коммуникативная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176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Личностные и профессиональные  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компетенциям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13360" algn="l"/>
                        </a:tabLst>
                      </a:pPr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Степень</a:t>
                      </a: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 ответственности</a:t>
                      </a:r>
                      <a:endParaRPr lang="ru-RU" sz="10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5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Связь с другими профессиями в рамках ОРК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ru-RU" sz="1000" spc="-15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менеджеры в образовании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5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Код профессии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2310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31840" y="188640"/>
            <a:ext cx="270138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  <a:tab pos="28575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Макет карточки профессии: «Педагог»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74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852561"/>
              </p:ext>
            </p:extLst>
          </p:nvPr>
        </p:nvGraphicFramePr>
        <p:xfrm>
          <a:off x="323527" y="1196752"/>
          <a:ext cx="8568953" cy="3923527"/>
        </p:xfrm>
        <a:graphic>
          <a:graphicData uri="http://schemas.openxmlformats.org/drawingml/2006/table">
            <a:tbl>
              <a:tblPr/>
              <a:tblGrid>
                <a:gridCol w="792088"/>
                <a:gridCol w="1152128"/>
                <a:gridCol w="1008112"/>
                <a:gridCol w="1368152"/>
                <a:gridCol w="1224136"/>
                <a:gridCol w="1656184"/>
                <a:gridCol w="1368153"/>
              </a:tblGrid>
              <a:tr h="265927">
                <a:tc rowSpan="2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Уровни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ОРК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Подуровни</a:t>
                      </a: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ОРК</a:t>
                      </a: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Трудовые функции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обучающая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воспитывающая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методическая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исследовательская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социально-коммуникативная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rowSpan="2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4.1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927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4.2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92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5.1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5.5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rowSpan="4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6.1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6.2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6.3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6.4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rowSpan="2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7.1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7.2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rowSpan="2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8.1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27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8.2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262389"/>
            <a:ext cx="72728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Трудовая карточка профессии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Профессиональная группа: педагоги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832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279890"/>
              </p:ext>
            </p:extLst>
          </p:nvPr>
        </p:nvGraphicFramePr>
        <p:xfrm>
          <a:off x="323497" y="1940993"/>
          <a:ext cx="8424968" cy="1463040"/>
        </p:xfrm>
        <a:graphic>
          <a:graphicData uri="http://schemas.openxmlformats.org/drawingml/2006/table">
            <a:tbl>
              <a:tblPr/>
              <a:tblGrid>
                <a:gridCol w="2260358"/>
                <a:gridCol w="3287792"/>
                <a:gridCol w="2876818"/>
              </a:tblGrid>
              <a:tr h="222164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Уровни ОРК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Подуровни ОРК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Трудовые функции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6.4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управленческая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64">
                <a:tc rowSpan="2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7.1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64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7.2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64">
                <a:tc rowSpan="2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8.1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64">
                <a:tc vMerge="1"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8.2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323496" y="764704"/>
            <a:ext cx="8532504" cy="1152128"/>
            <a:chOff x="179512" y="1171214"/>
            <a:chExt cx="8532504" cy="2850467"/>
          </a:xfrm>
        </p:grpSpPr>
        <p:sp>
          <p:nvSpPr>
            <p:cNvPr id="4" name="Rectangle 1"/>
            <p:cNvSpPr>
              <a:spLocks noChangeArrowheads="1"/>
            </p:cNvSpPr>
            <p:nvPr/>
          </p:nvSpPr>
          <p:spPr bwMode="auto">
            <a:xfrm>
              <a:off x="179512" y="1862279"/>
              <a:ext cx="3816424" cy="144678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</a:tabLst>
              </a:pPr>
              <a:r>
                <a:rPr lang="ru-RU" sz="1600" b="1" i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Трудовые функции:</a:t>
              </a:r>
              <a:endParaRPr lang="ru-RU" sz="1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342900" lvl="0" indent="-342900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arenR"/>
                <a:tabLst>
                  <a:tab pos="539750" algn="l"/>
                </a:tabLst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управленческая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428016" y="1171214"/>
              <a:ext cx="4283968" cy="8376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«Знания» </a:t>
              </a:r>
              <a:endParaRPr lang="ru-RU" sz="1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428049" y="2122798"/>
              <a:ext cx="4283967" cy="8376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«Умения </a:t>
              </a:r>
              <a:r>
                <a:rPr lang="ru-RU" sz="1600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и </a:t>
              </a: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навыки»</a:t>
              </a:r>
              <a:endParaRPr lang="ru-RU" sz="1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428016" y="3184068"/>
              <a:ext cx="4284000" cy="8376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 Профессиональные компетенции»</a:t>
              </a:r>
              <a:endParaRPr lang="ru-RU" sz="1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Левая фигурная скобка 7"/>
            <p:cNvSpPr/>
            <p:nvPr/>
          </p:nvSpPr>
          <p:spPr>
            <a:xfrm>
              <a:off x="3995936" y="1171214"/>
              <a:ext cx="360040" cy="2672016"/>
            </a:xfrm>
            <a:prstGeom prst="leftBrace">
              <a:avLst>
                <a:gd name="adj1" fmla="val 25970"/>
                <a:gd name="adj2" fmla="val 50000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331640" y="188640"/>
            <a:ext cx="7128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sz="16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Трудовая карточка профессии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Профессиональная группа: менеджеры в образовании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51879"/>
              </p:ext>
            </p:extLst>
          </p:nvPr>
        </p:nvGraphicFramePr>
        <p:xfrm>
          <a:off x="323529" y="5354796"/>
          <a:ext cx="8424968" cy="731520"/>
        </p:xfrm>
        <a:graphic>
          <a:graphicData uri="http://schemas.openxmlformats.org/drawingml/2006/table">
            <a:tbl>
              <a:tblPr/>
              <a:tblGrid>
                <a:gridCol w="2260358"/>
                <a:gridCol w="3287792"/>
                <a:gridCol w="2876818"/>
              </a:tblGrid>
              <a:tr h="222164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Уровни ОРК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Подуровни ОРК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Трудовые функции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4-6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4.1-4.2; 5.1-5.2; 6.1-6.2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Управленческая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Методическая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64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7-8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7.1-7.2; 8.1-8.2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286" marR="36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323528" y="4178507"/>
            <a:ext cx="8532504" cy="1101215"/>
            <a:chOff x="179512" y="1171214"/>
            <a:chExt cx="8532504" cy="2724504"/>
          </a:xfrm>
        </p:grpSpPr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179512" y="1557691"/>
              <a:ext cx="3816424" cy="205596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</a:tabLst>
              </a:pPr>
              <a:r>
                <a:rPr lang="ru-RU" sz="1600" b="1" i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Трудовые функции:</a:t>
              </a:r>
              <a:endParaRPr lang="ru-RU" sz="1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342900" lvl="0" indent="-342900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arenR"/>
                <a:tabLst>
                  <a:tab pos="539750" algn="l"/>
                </a:tabLst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Обучающая</a:t>
              </a:r>
            </a:p>
            <a:p>
              <a:pPr marL="342900" lvl="0" indent="-342900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arenR"/>
                <a:tabLst>
                  <a:tab pos="539750" algn="l"/>
                </a:tabLst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методическая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428016" y="1171214"/>
              <a:ext cx="4283968" cy="8376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«Знания» </a:t>
              </a:r>
              <a:endParaRPr lang="ru-RU" sz="1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428049" y="2122798"/>
              <a:ext cx="4283967" cy="8376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«Умения </a:t>
              </a:r>
              <a:r>
                <a:rPr lang="ru-RU" sz="1600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и </a:t>
              </a: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навыки»</a:t>
              </a:r>
              <a:endParaRPr lang="ru-RU" sz="1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428016" y="3058105"/>
              <a:ext cx="4284000" cy="8376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 Профессиональные компетенции»</a:t>
              </a:r>
              <a:endParaRPr lang="ru-RU" sz="1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Левая фигурная скобка 15"/>
            <p:cNvSpPr/>
            <p:nvPr/>
          </p:nvSpPr>
          <p:spPr>
            <a:xfrm>
              <a:off x="3995936" y="1171214"/>
              <a:ext cx="360040" cy="2672016"/>
            </a:xfrm>
            <a:prstGeom prst="leftBrace">
              <a:avLst>
                <a:gd name="adj1" fmla="val 25970"/>
                <a:gd name="adj2" fmla="val 50000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331672" y="3458427"/>
            <a:ext cx="7128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sz="16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Трудовая карточка профессии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Профессиональная группа: бизнес-тренер</a:t>
            </a:r>
          </a:p>
        </p:txBody>
      </p:sp>
    </p:spTree>
    <p:extLst>
      <p:ext uri="{BB962C8B-B14F-4D97-AF65-F5344CB8AC3E}">
        <p14:creationId xmlns:p14="http://schemas.microsoft.com/office/powerpoint/2010/main" val="2733117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871054"/>
              </p:ext>
            </p:extLst>
          </p:nvPr>
        </p:nvGraphicFramePr>
        <p:xfrm>
          <a:off x="251518" y="980728"/>
          <a:ext cx="8640962" cy="5362956"/>
        </p:xfrm>
        <a:graphic>
          <a:graphicData uri="http://schemas.openxmlformats.org/drawingml/2006/table">
            <a:tbl>
              <a:tblPr/>
              <a:tblGrid>
                <a:gridCol w="2016226"/>
                <a:gridCol w="6624736"/>
              </a:tblGrid>
              <a:tr h="6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Код профессии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2310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профессии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 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квалификации по ОРК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(подуровни 6.1; 6.2; 6.3; 6.4)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квалификации по КС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профессионального образования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образование. Бакалавриат, практический опыт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Трудовые функции: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189865" algn="l"/>
                        </a:tabLst>
                      </a:pPr>
                      <a:r>
                        <a:rPr lang="ru-RU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Обучающая</a:t>
                      </a:r>
                      <a:endParaRPr lang="ru-RU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Воспитывающая</a:t>
                      </a:r>
                      <a:endParaRPr lang="ru-RU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методическая </a:t>
                      </a:r>
                      <a:endParaRPr lang="ru-RU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ru-RU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Исследовательская</a:t>
                      </a:r>
                      <a:endParaRPr lang="ru-RU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социально-коммуникативная</a:t>
                      </a:r>
                      <a:endParaRPr lang="ru-RU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39752" y="364594"/>
            <a:ext cx="47464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36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100770"/>
              </p:ext>
            </p:extLst>
          </p:nvPr>
        </p:nvGraphicFramePr>
        <p:xfrm>
          <a:off x="107504" y="779573"/>
          <a:ext cx="8892483" cy="5783580"/>
        </p:xfrm>
        <a:graphic>
          <a:graphicData uri="http://schemas.openxmlformats.org/drawingml/2006/table">
            <a:tbl>
              <a:tblPr/>
              <a:tblGrid>
                <a:gridCol w="306759"/>
                <a:gridCol w="4251184"/>
                <a:gridCol w="4334540"/>
              </a:tblGrid>
              <a:tr h="30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классических положений школьной дидактики в интеграции с теоретическими концепциями специальной области (учебные предметы, образовательные области);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новых достижений в области психолого-педагогических наук;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традиционных технологий и дидактических средств обучения, включая ИКТ;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особенностей физиологии и психологии детей подросткового возраста;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педагогических технологий дифференцированного и интегрированного обучения, развивающего обучения, особенностей и специфики компетентностного подхода в обучении;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методов развития исследовательских навыков обучающихся, развития их языковых компетенций;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принципов и методов формирования коммуникативных, информационных, правовых, экологических, профессиональных компетенций обучающихся;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методов педагогического целеполагания для проектирования новых моделей и стратегий учебного процесса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принципов и механизмов интеграции и преемственности школьного, послесреднего и высшего образования;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теоретических концепций и положений в области современного языкознания и лингвистики (для педагогических работников,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лингвистических механизмов межкультурной коммуникации (для педагогических работников,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парадигмы соизучения языков, соизучения языков и культур (для педагогических работников,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языков, функционирующих в учебной среде, для академических и профессиональных целей (для педагогических работников, задействованных в программах многоязычного образования)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самостоятельно 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конструирует учебные занятия с учетом лингвистических потребностей и запросов обучающихся;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 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использует новые технологии обучения, в т.ч. ИКТ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учетом консультаций наставника или готовых методических указаний, предписаний и рекомендаций 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проводит стандартные учебные занятия, используя дидактические знания в интеграции со знаниями в специальной области;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 руководством наставника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создает условия для адаптации детей школьного возраста к коммуникации на целевых языках: казахском Я2, русском Я2, английском Я3 (для учителей,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планирует учебные занятия с учетом принципов интеграции и преемственности обучения всех ступеней среднего образования (начальное, основное среднее, общее среднее)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6.2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планирует учебные занятия с учетом принципов интеграции и преемственности обучения всех ступеней среднего образования (начальное, основное среднее, общее среднее)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конструирует условия учебной деятельности в соответствии с заданными целями обучения своего предмета (курса), используя известные педагогические технологии, направленные на учет индивидуальных особенностей обучающихся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 руководством наставника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конструирует учебный процесс с использованием </a:t>
                      </a:r>
                      <a:r>
                        <a:rPr lang="ru-RU" sz="10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междпредметных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связей и инновационных технологий обучения в соответствии с актуальными задачами национальной системы образования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проводит стандартные учебные занятия, используя дидактические знания в интеграции со знаниями в специальной области;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10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создает условия для адаптации детей школьного возраста к коммуникации на целевых языках: казахском Я2, русском Я2, английском Я3 (для учителей,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189860" y="260648"/>
            <a:ext cx="3486596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Трудовая функция 1. Обучающая 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88640"/>
            <a:ext cx="47464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4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179512" y="260648"/>
            <a:ext cx="8640514" cy="6180494"/>
            <a:chOff x="252661" y="620688"/>
            <a:chExt cx="8640514" cy="6180494"/>
          </a:xfrm>
        </p:grpSpPr>
        <p:sp>
          <p:nvSpPr>
            <p:cNvPr id="6" name="Содержимое 2" descr="Каштан"/>
            <p:cNvSpPr txBox="1">
              <a:spLocks/>
            </p:cNvSpPr>
            <p:nvPr/>
          </p:nvSpPr>
          <p:spPr bwMode="auto">
            <a:xfrm>
              <a:off x="252661" y="620688"/>
              <a:ext cx="8640514" cy="576064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 typeface="Wingdings 3"/>
                <a:buChar char=""/>
                <a:defRPr kumimoji="0"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chemeClr val="accent1"/>
                </a:buClr>
                <a:buFont typeface="Verdana"/>
                <a:buChar char="◦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/>
                <a:buChar char="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0" indent="0" algn="ctr">
                <a:buFont typeface="Wingdings 2" pitchFamily="18" charset="2"/>
                <a:buNone/>
                <a:defRPr/>
              </a:pPr>
              <a:r>
                <a:rPr lang="ru-RU" sz="18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НСК</a:t>
              </a:r>
              <a:r>
                <a:rPr lang="ru-RU" sz="1800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это совокупность механизмов правового и институционального регулирования спроса и предложений на квалификации специалистов со стороны рынка труда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323850" y="1340768"/>
              <a:ext cx="3240088" cy="1861006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Национальная </a:t>
              </a:r>
            </a:p>
            <a:p>
              <a:pPr algn="ctr">
                <a:defRPr/>
              </a:pP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система квалификаций </a:t>
              </a:r>
            </a:p>
            <a:p>
              <a:pPr algn="ctr">
                <a:defRPr/>
              </a:pP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(НСК)</a:t>
              </a:r>
              <a:endPara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941513" y="4959077"/>
              <a:ext cx="6807200" cy="40011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Профессиональные стандарты (ПС)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11188" y="6093296"/>
              <a:ext cx="8281987" cy="70788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Оценка </a:t>
              </a:r>
              <a:r>
                <a:rPr 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и </a:t>
              </a: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подтверждение квалификации </a:t>
              </a:r>
              <a:r>
                <a:rPr 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независимая сертификация</a:t>
              </a:r>
              <a:r>
                <a:rPr 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806700" y="3933056"/>
              <a:ext cx="5942012" cy="40011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Отраслевые рамки квалификаций (ОРК)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598863" y="2636912"/>
              <a:ext cx="5149850" cy="70788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Национальная рамка к</a:t>
              </a:r>
              <a:r>
                <a:rPr lang="ru-RU" sz="2000" b="1" i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r>
                <a: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алификаций (НРК)</a:t>
              </a:r>
            </a:p>
          </p:txBody>
        </p:sp>
        <p:cxnSp>
          <p:nvCxnSpPr>
            <p:cNvPr id="13" name="Прямая со стрелкой 12"/>
            <p:cNvCxnSpPr>
              <a:stCxn id="8" idx="4"/>
              <a:endCxn id="12" idx="1"/>
            </p:cNvCxnSpPr>
            <p:nvPr/>
          </p:nvCxnSpPr>
          <p:spPr>
            <a:xfrm flipV="1">
              <a:off x="1943894" y="2990855"/>
              <a:ext cx="1654969" cy="210919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stCxn id="8" idx="4"/>
              <a:endCxn id="11" idx="1"/>
            </p:cNvCxnSpPr>
            <p:nvPr/>
          </p:nvCxnSpPr>
          <p:spPr>
            <a:xfrm>
              <a:off x="1943894" y="3201774"/>
              <a:ext cx="862806" cy="931337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stCxn id="8" idx="4"/>
            </p:cNvCxnSpPr>
            <p:nvPr/>
          </p:nvCxnSpPr>
          <p:spPr>
            <a:xfrm flipH="1">
              <a:off x="1941514" y="3201774"/>
              <a:ext cx="2380" cy="2018134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8" idx="4"/>
              <a:endCxn id="10" idx="1"/>
            </p:cNvCxnSpPr>
            <p:nvPr/>
          </p:nvCxnSpPr>
          <p:spPr>
            <a:xfrm flipH="1">
              <a:off x="611188" y="3201774"/>
              <a:ext cx="1332706" cy="3245465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Содержимое 2" descr="25%"/>
            <p:cNvSpPr txBox="1">
              <a:spLocks/>
            </p:cNvSpPr>
            <p:nvPr/>
          </p:nvSpPr>
          <p:spPr>
            <a:xfrm>
              <a:off x="3602038" y="3356992"/>
              <a:ext cx="5146675" cy="40725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/>
            <a:p>
              <a:pPr marL="87313" marR="0" lvl="0" indent="-4763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 2" pitchFamily="18" charset="2"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НРК</a:t>
              </a: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– структурированное описание квалификационных уровней, признаваемых на рынке труда</a:t>
              </a:r>
            </a:p>
          </p:txBody>
        </p:sp>
        <p:sp>
          <p:nvSpPr>
            <p:cNvPr id="19" name="Содержимое 2" descr="25%"/>
            <p:cNvSpPr txBox="1">
              <a:spLocks/>
            </p:cNvSpPr>
            <p:nvPr/>
          </p:nvSpPr>
          <p:spPr>
            <a:xfrm>
              <a:off x="2805113" y="4364211"/>
              <a:ext cx="5943600" cy="4410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>
              <a:no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 typeface="Wingdings 3"/>
                <a:buChar char=""/>
                <a:defRPr kumimoji="0"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chemeClr val="accent1"/>
                </a:buClr>
                <a:buFont typeface="Verdana"/>
                <a:buChar char="◦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/>
                <a:buChar char="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87313" indent="-4763">
                <a:buFont typeface="Wingdings 2" pitchFamily="18" charset="2"/>
                <a:buNone/>
                <a:defRPr/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ОРК – </a:t>
              </a:r>
              <a:r>
                <a: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структурированное описание квалификационных уровней, признаваемых в отрасли</a:t>
              </a:r>
              <a:endParaRPr lang="ru-RU" sz="1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Содержимое 2" descr="25%"/>
            <p:cNvSpPr txBox="1">
              <a:spLocks/>
            </p:cNvSpPr>
            <p:nvPr/>
          </p:nvSpPr>
          <p:spPr>
            <a:xfrm>
              <a:off x="1943099" y="5300439"/>
              <a:ext cx="6805613" cy="72084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/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 typeface="Wingdings 3"/>
                <a:buChar char=""/>
                <a:defRPr kumimoji="0"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chemeClr val="accent1"/>
                </a:buClr>
                <a:buFont typeface="Verdana"/>
                <a:buChar char="◦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/>
                <a:buChar char="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87313" indent="-4763" algn="ctr" eaLnBrk="0" hangingPunct="0">
                <a:spcBef>
                  <a:spcPts val="600"/>
                </a:spcBef>
                <a:buSzPct val="80000"/>
                <a:buFont typeface="Wingdings 2" pitchFamily="18" charset="2"/>
                <a:buNone/>
                <a:defRPr/>
              </a:pPr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ПС</a:t>
              </a:r>
              <a:r>
                <a:rPr lang="ru-RU" sz="1400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документ, </a:t>
              </a:r>
              <a:r>
                <a:rPr lang="ru-RU" sz="1400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определяющий в конкретной области профессиональной деятельности требования к уровню квалификации и компетентности, к содержанию, качеству и условиям труда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820"/>
              </p:ext>
            </p:extLst>
          </p:nvPr>
        </p:nvGraphicFramePr>
        <p:xfrm>
          <a:off x="251521" y="764704"/>
          <a:ext cx="8712966" cy="5410200"/>
        </p:xfrm>
        <a:graphic>
          <a:graphicData uri="http://schemas.openxmlformats.org/drawingml/2006/table">
            <a:tbl>
              <a:tblPr/>
              <a:tblGrid>
                <a:gridCol w="300566"/>
                <a:gridCol w="4472623"/>
                <a:gridCol w="3939777"/>
              </a:tblGrid>
              <a:tr h="30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теоретическими концепциями специальной области (учебные предметы, образовательные области);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новых достижений в области психолого-педагогических наук;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традиционных технологий и дидактических средств обучения, включая ИКТ;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особенностей физиологии и психологии детей подросткового возраста;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педагогических технологий дифференцированного и интегрированного обучения, развивающего обучения, особенностей и специфики компетентностного подхода в обучении;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методов развития исследовательских навыков обучающихся, развития их языковых компетенций;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принципов и методов формирования коммуникативных, информационных, правовых, экологических, профессиональных компетенций обучающихся;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методов педагогического целеполагания для проектирования новых моделей и стратегий учебного процесса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принципов и механизмов интеграции и преемственности школьного, послесреднего и высшего образования;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теоретических концепций и положений в области современного языкознания и лингвистики (для педагогических работников, задействованных в программах многоязычного образования);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лингвистических механизмов межкультурной коммуникации (для педагогических работников, задействованных в программах многоязычного образования);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парадигмы соизучения языков, соизучения языков и культур (для педагогических работников, задействованных в программах многоязычного образования);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языков, функционирующих в учебной среде, для академических и профессиональных целей (для педагогических работников, задействованных в программах многоязычного образования)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проводит стандартные учебные занятия, используя дидактические знания в интеграции со знаниями в специальной области;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создает условия для адаптации детей школьного возраста к коммуникации на целевых языках: казахском Я2, русском Я2, английском Я3 (для педагогов,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конструирует учебный процесс с использованием </a:t>
                      </a:r>
                      <a:r>
                        <a:rPr lang="ru-RU" sz="1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междпредметных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связей и инновационных технологий обучения в соответствии с актуальными задачами национальной системы образования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14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моделирует процесс обучения целевому языку с использованием реального жизненного опыта обучающихся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(для педагогов, задействованных в программах многоязычного образования)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6.4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конструирует учебный процесс с использованием </a:t>
                      </a:r>
                      <a:r>
                        <a:rPr lang="ru-RU" sz="1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междпредметных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связей и инновационных технологий обучения в соответствии с актуальными задачами национальной системы образования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моделирует процесс обучения целевому языку с использованием реального жизненного опыта обучающихся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(для педагогов, задействованных в программах многоязычного образования)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 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проектирует учебный процесс с учетом особенностей обучения на последующих уровнях образования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508104" y="260648"/>
            <a:ext cx="3635896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Трудовая функция 1. Обучающая 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88640"/>
            <a:ext cx="47464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489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018473"/>
              </p:ext>
            </p:extLst>
          </p:nvPr>
        </p:nvGraphicFramePr>
        <p:xfrm>
          <a:off x="251520" y="1052736"/>
          <a:ext cx="8640960" cy="5152644"/>
        </p:xfrm>
        <a:graphic>
          <a:graphicData uri="http://schemas.openxmlformats.org/drawingml/2006/table">
            <a:tbl>
              <a:tblPr/>
              <a:tblGrid>
                <a:gridCol w="497992"/>
                <a:gridCol w="3376677"/>
                <a:gridCol w="4766291"/>
              </a:tblGrid>
              <a:tr h="13557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Знания: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Умения и навыки: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4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6.1-6.4</a:t>
                      </a: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педагогики школы;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педагогической психологии;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инновационных технологий воспитания детей школьного и подросткового возраста;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воспитательного потенциала учебных предметов (предметных областей);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принципов интеграции содержания образования с общенациональными ценностями Независимого Казахстана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способов формирования у обучающихся положительной самооценки, мотивации изучения языков, гражданской идентичности и лингвистической толерантности;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соблюдает педагогический такт, правила педагогической этики;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проявляет уважение к личности обучающихся;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придерживается демократического стиля во взаимоотношения с обучающимися;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проявляет приверженность к высшим социальным ценностям, к идеям гуманистической педагогики;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проявляет </a:t>
                      </a:r>
                      <a:r>
                        <a:rPr lang="ru-RU" sz="14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приобщенность</a:t>
                      </a: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 к системе общечеловеческих и национальных ценностей в их единстве;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строит воспитательный процесс с учетом национальных приоритетов Казахстана;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проявляет способность противостояния любым видам дискриминации, экстремизм;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развивает культурную осведомленность, языковую компетентность 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14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содействует развитию благоприятной образовательной среды для реализации культурных и языковых потребностей обучающихся; 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формирует толерантное отношение к иной культуре, к иному образу жизни.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64088" y="260648"/>
            <a:ext cx="377991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Трудовая функция 2. Воспитывающая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188640"/>
            <a:ext cx="47464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303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67544" y="340202"/>
            <a:ext cx="8352928" cy="5639856"/>
            <a:chOff x="467544" y="340202"/>
            <a:chExt cx="8352928" cy="563985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895179" y="340202"/>
              <a:ext cx="7456015" cy="6463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Связь профессиональных стандартов </a:t>
              </a:r>
            </a:p>
            <a:p>
              <a:pPr algn="ctr"/>
              <a:r>
                <a:rPr lang="ru-RU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 системой оценок квалификаций и образовательными программами</a:t>
              </a:r>
              <a:endParaRPr lang="ru-RU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60546" y="1369220"/>
              <a:ext cx="2070888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Профессиональные </a:t>
              </a:r>
            </a:p>
            <a:p>
              <a:pPr algn="ctr"/>
              <a:r>
                <a:rPr lang="ru-RU" sz="16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стандарты</a:t>
              </a:r>
              <a:endPara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700566" y="1369220"/>
              <a:ext cx="2307363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Стандарты </a:t>
              </a:r>
            </a:p>
            <a:p>
              <a:pPr algn="ctr"/>
              <a:r>
                <a:rPr lang="ru-RU" sz="16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оценки квалификаций</a:t>
              </a:r>
              <a:endPara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790468" y="1369220"/>
              <a:ext cx="1888209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Образовательные </a:t>
              </a:r>
            </a:p>
            <a:p>
              <a:pPr algn="ctr"/>
              <a:r>
                <a:rPr lang="ru-RU" sz="16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программы</a:t>
              </a:r>
              <a:endPara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7544" y="2225184"/>
              <a:ext cx="2405105" cy="3754874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Знания, умения и навыки, 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Компетенции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Профессии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Трудовые функции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Область профессиональной деятельности</a:t>
              </a:r>
              <a:endPara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491880" y="2225184"/>
              <a:ext cx="2808312" cy="3754874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Критерии оценок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Количественные и качественные показатели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Теоретическое тестирование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Квалификационный экзамен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Присвоение профессиональной квалификации</a:t>
              </a:r>
              <a:endPara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660232" y="2225184"/>
              <a:ext cx="2160240" cy="3647152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err="1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Специальност</a:t>
              </a:r>
              <a:r>
                <a:rPr lang="kk-KZ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и и направления подготовки </a:t>
              </a:r>
              <a:endPara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Учебные планы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Модульные  учебные программы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Присвоение академической квалификации</a:t>
              </a:r>
              <a:endPara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301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95536" y="1486620"/>
            <a:ext cx="84296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НЕЗАВИСИМОЙ СЕРТИФИКАЦИИ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95288" y="2276599"/>
            <a:ext cx="8305800" cy="72035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СЕРТИФИКАЦИОННЫЕ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6" descr="110x_fig_1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629025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 descr="110x_fig_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689350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8" descr="110x_fig_4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6200" y="3765550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9" descr="iStock_000004506538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3617913"/>
            <a:ext cx="251142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192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42672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67056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7302042" y="4984750"/>
            <a:ext cx="16836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Свидетельство о </a:t>
            </a:r>
          </a:p>
          <a:p>
            <a:pPr algn="ctr"/>
            <a:r>
              <a:rPr lang="ru-RU" sz="160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присвоении</a:t>
            </a:r>
          </a:p>
          <a:p>
            <a:pPr algn="ctr"/>
            <a:r>
              <a:rPr lang="ru-RU" sz="160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квалификации</a:t>
            </a:r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316783" y="5060950"/>
            <a:ext cx="11396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соискатель</a:t>
            </a:r>
          </a:p>
        </p:txBody>
      </p:sp>
      <p:sp>
        <p:nvSpPr>
          <p:cNvPr id="10253" name="Text Box 15"/>
          <p:cNvSpPr txBox="1">
            <a:spLocks noChangeArrowheads="1"/>
          </p:cNvSpPr>
          <p:nvPr/>
        </p:nvSpPr>
        <p:spPr bwMode="auto">
          <a:xfrm>
            <a:off x="2261772" y="5153025"/>
            <a:ext cx="18915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ТЕОРЕТИЧЕСКОЕ</a:t>
            </a:r>
          </a:p>
          <a:p>
            <a:pPr algn="ctr"/>
            <a:r>
              <a:rPr lang="ru-RU" sz="160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0254" name="Text Box 16"/>
          <p:cNvSpPr txBox="1">
            <a:spLocks noChangeArrowheads="1"/>
          </p:cNvSpPr>
          <p:nvPr/>
        </p:nvSpPr>
        <p:spPr bwMode="auto">
          <a:xfrm>
            <a:off x="5000625" y="5168900"/>
            <a:ext cx="1819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ПРАКТИЧЕСКИЙ</a:t>
            </a:r>
          </a:p>
          <a:p>
            <a:pPr algn="ctr"/>
            <a:r>
              <a:rPr lang="ru-RU" sz="160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ЭКЗАМЕН</a:t>
            </a:r>
          </a:p>
        </p:txBody>
      </p:sp>
      <p:sp>
        <p:nvSpPr>
          <p:cNvPr id="26" name="Содержимое 2" descr="Каштан"/>
          <p:cNvSpPr>
            <a:spLocks noGrp="1"/>
          </p:cNvSpPr>
          <p:nvPr>
            <p:ph sz="quarter" idx="1"/>
          </p:nvPr>
        </p:nvSpPr>
        <p:spPr>
          <a:xfrm>
            <a:off x="0" y="432743"/>
            <a:ext cx="9144000" cy="738188"/>
          </a:xfrm>
          <a:solidFill>
            <a:schemeClr val="accent5">
              <a:lumMod val="50000"/>
            </a:schemeClr>
          </a:solidFill>
        </p:spPr>
        <p:txBody>
          <a:bodyPr>
            <a:normAutofit fontScale="92500"/>
          </a:bodyPr>
          <a:lstStyle/>
          <a:p>
            <a:pPr marL="0" indent="0" algn="ctr" eaLnBrk="1" hangingPunct="1">
              <a:buFont typeface="Wingdings 2" pitchFamily="18" charset="2"/>
              <a:buNone/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ПРОФЕССИОНАЛЬНОЙ ПОДГОТОВЛЕННОСТИ И ПОДТВЕРЖДЕНИЕ СООТВЕТСТВИЯ КВАЛИФИКАЦИИ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18453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019599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79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539552" y="1159263"/>
            <a:ext cx="8099623" cy="4573993"/>
            <a:chOff x="2555776" y="2552974"/>
            <a:chExt cx="4032448" cy="1192222"/>
          </a:xfrm>
        </p:grpSpPr>
        <p:sp>
          <p:nvSpPr>
            <p:cNvPr id="23" name=" 3"/>
            <p:cNvSpPr/>
            <p:nvPr/>
          </p:nvSpPr>
          <p:spPr>
            <a:xfrm rot="3551692">
              <a:off x="4069147" y="2439383"/>
              <a:ext cx="1192222" cy="1419404"/>
            </a:xfrm>
            <a:prstGeom prst="swooshArrow">
              <a:avLst>
                <a:gd name="adj1" fmla="val 14466"/>
                <a:gd name="adj2" fmla="val 27124"/>
              </a:avLst>
            </a:prstGeom>
            <a:solidFill>
              <a:schemeClr val="accent5">
                <a:lumMod val="60000"/>
                <a:lumOff val="40000"/>
              </a:schemeClr>
            </a:solidFill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2555776" y="2760748"/>
              <a:ext cx="1563602" cy="312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itchFamily="18" charset="0"/>
                </a:rPr>
                <a:t>Сфера образования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37577" y="2963101"/>
              <a:ext cx="2473206" cy="34495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isometricRightUp"/>
              <a:lightRig rig="threePt" dir="t"/>
            </a:scene3d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itchFamily="18" charset="0"/>
                </a:rPr>
                <a:t>НСК – механизм</a:t>
              </a:r>
              <a:endParaRPr lang="ru-RU" sz="4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ru-RU" sz="40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интеграции</a:t>
              </a:r>
              <a:endParaRPr lang="ru-RU" sz="4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8"/>
            <p:cNvSpPr txBox="1">
              <a:spLocks noChangeArrowheads="1"/>
            </p:cNvSpPr>
            <p:nvPr/>
          </p:nvSpPr>
          <p:spPr bwMode="auto">
            <a:xfrm>
              <a:off x="5148064" y="3482883"/>
              <a:ext cx="1440160" cy="168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Рынок </a:t>
              </a:r>
              <a:r>
                <a:rPr lang="ru-RU" sz="3600" b="1" dirty="0" smtClean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труда</a:t>
              </a:r>
              <a:endPara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Овал 1"/>
          <p:cNvSpPr/>
          <p:nvPr/>
        </p:nvSpPr>
        <p:spPr>
          <a:xfrm>
            <a:off x="134716" y="858023"/>
            <a:ext cx="8758460" cy="5704425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6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190905" y="177302"/>
            <a:ext cx="6656251" cy="6276033"/>
            <a:chOff x="325438" y="172616"/>
            <a:chExt cx="7389458" cy="6145986"/>
          </a:xfrm>
        </p:grpSpPr>
        <p:grpSp>
          <p:nvGrpSpPr>
            <p:cNvPr id="3" name="Группа 32"/>
            <p:cNvGrpSpPr>
              <a:grpSpLocks/>
            </p:cNvGrpSpPr>
            <p:nvPr/>
          </p:nvGrpSpPr>
          <p:grpSpPr bwMode="auto">
            <a:xfrm>
              <a:off x="2481263" y="1196552"/>
              <a:ext cx="4306659" cy="2390255"/>
              <a:chOff x="611560" y="981285"/>
              <a:chExt cx="4307758" cy="2389254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332469" y="2677612"/>
                <a:ext cx="3586849" cy="69292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Оценка и </a:t>
                </a:r>
                <a:r>
                  <a:rPr lang="ru-RU" sz="2000" b="1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подтверждение квалификаций</a:t>
                </a:r>
                <a:endParaRPr lang="ru-RU" sz="2000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" name="Группа 31"/>
              <p:cNvGrpSpPr>
                <a:grpSpLocks/>
              </p:cNvGrpSpPr>
              <p:nvPr/>
            </p:nvGrpSpPr>
            <p:grpSpPr bwMode="auto">
              <a:xfrm>
                <a:off x="611560" y="1052694"/>
                <a:ext cx="719320" cy="2088274"/>
                <a:chOff x="323528" y="1052694"/>
                <a:chExt cx="1007048" cy="2088274"/>
              </a:xfrm>
            </p:grpSpPr>
            <p:sp>
              <p:nvSpPr>
                <p:cNvPr id="9" name="Выгнутая влево стрелка 8"/>
                <p:cNvSpPr/>
                <p:nvPr/>
              </p:nvSpPr>
              <p:spPr>
                <a:xfrm>
                  <a:off x="323528" y="2204736"/>
                  <a:ext cx="1007048" cy="936232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140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" name="Выгнутая влево стрелка 9"/>
                <p:cNvSpPr/>
                <p:nvPr/>
              </p:nvSpPr>
              <p:spPr>
                <a:xfrm>
                  <a:off x="323528" y="1647756"/>
                  <a:ext cx="1007048" cy="936232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140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" name="Выгнутая влево стрелка 10"/>
                <p:cNvSpPr/>
                <p:nvPr/>
              </p:nvSpPr>
              <p:spPr>
                <a:xfrm>
                  <a:off x="323528" y="1052694"/>
                  <a:ext cx="1007048" cy="936232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140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" name="Прямоугольник 4"/>
              <p:cNvSpPr/>
              <p:nvPr/>
            </p:nvSpPr>
            <p:spPr>
              <a:xfrm>
                <a:off x="1330880" y="2149196"/>
                <a:ext cx="971996" cy="39994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ПС</a:t>
                </a: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1330880" y="1576349"/>
                <a:ext cx="971996" cy="39994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ОРК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1330880" y="981285"/>
                <a:ext cx="971996" cy="39994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НРК</a:t>
                </a: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3201989" y="4129335"/>
              <a:ext cx="4015339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1200"/>
                </a:spcAft>
                <a:defRPr/>
              </a:pPr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Образовательные программы</a:t>
              </a: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288" y="2225253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5288" y="1628353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95288" y="2790403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25438" y="1772816"/>
              <a:ext cx="2232025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Профессиональное сообщество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5438" y="2329061"/>
              <a:ext cx="2232025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Профессиональное сообщество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5439" y="1049790"/>
              <a:ext cx="212195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Академическое и профессиональное сообщество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3372" y="3964849"/>
              <a:ext cx="33845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Академическое сообщество </a:t>
              </a:r>
              <a:r>
                <a:rPr lang="ru-RU" sz="1200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 </a:t>
              </a: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участии работодателей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5288" y="5012903"/>
              <a:ext cx="3313112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Академическое сообщество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76375" y="172616"/>
              <a:ext cx="6214657" cy="82230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НСК</a:t>
              </a:r>
              <a:endPara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201988" y="4911232"/>
              <a:ext cx="4421371" cy="452099"/>
            </a:xfrm>
            <a:prstGeom prst="rect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Оценка результатов </a:t>
              </a: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обучения </a:t>
              </a:r>
            </a:p>
            <a:p>
              <a:pPr algn="ctr">
                <a:defRPr/>
              </a:pP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(присвоение академических квалификаций)</a:t>
              </a:r>
              <a:endPara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200399" y="5815553"/>
              <a:ext cx="4514497" cy="4520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Независимая сертификация </a:t>
              </a:r>
            </a:p>
            <a:p>
              <a:pPr algn="ctr">
                <a:defRPr/>
              </a:pP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(признание профессиональных квалификаций)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5288" y="6041603"/>
              <a:ext cx="3313112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Профессиональное сообщество</a:t>
              </a: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70010" y="6293418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03941" y="5325061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Стрелка углом вверх 1"/>
            <p:cNvSpPr/>
            <p:nvPr/>
          </p:nvSpPr>
          <p:spPr>
            <a:xfrm flipV="1">
              <a:off x="6813280" y="2457292"/>
              <a:ext cx="288925" cy="1620000"/>
            </a:xfrm>
            <a:prstGeom prst="bentUpArrow">
              <a:avLst>
                <a:gd name="adj1" fmla="val 10234"/>
                <a:gd name="adj2" fmla="val 36074"/>
                <a:gd name="adj3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Стрелка углом вверх 42"/>
          <p:cNvSpPr/>
          <p:nvPr/>
        </p:nvSpPr>
        <p:spPr>
          <a:xfrm flipV="1">
            <a:off x="6171653" y="2476150"/>
            <a:ext cx="654007" cy="3494616"/>
          </a:xfrm>
          <a:prstGeom prst="bentUpArrow">
            <a:avLst>
              <a:gd name="adj1" fmla="val 2786"/>
              <a:gd name="adj2" fmla="val 7414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трелка углом вверх 35"/>
          <p:cNvSpPr/>
          <p:nvPr/>
        </p:nvSpPr>
        <p:spPr>
          <a:xfrm flipV="1">
            <a:off x="3655931" y="2472767"/>
            <a:ext cx="2976035" cy="2450052"/>
          </a:xfrm>
          <a:prstGeom prst="bentUpArrow">
            <a:avLst>
              <a:gd name="adj1" fmla="val 2786"/>
              <a:gd name="adj2" fmla="val 5206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533241" y="4510389"/>
            <a:ext cx="2685026" cy="21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 rot="10800000" flipV="1">
            <a:off x="7236295" y="2476150"/>
            <a:ext cx="1728193" cy="3913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 специальностей Республики Казахстан </a:t>
            </a:r>
          </a:p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технического и профессионального образования – 231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специальностей</a:t>
            </a:r>
          </a:p>
          <a:p>
            <a:pPr algn="ctr"/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уровне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 -  174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специальностей</a:t>
            </a:r>
          </a:p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послевузовского образования – 425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специальностей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>
          <a:xfrm rot="5400000">
            <a:off x="6616999" y="4043883"/>
            <a:ext cx="460314" cy="77827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5400000">
            <a:off x="6821750" y="5012627"/>
            <a:ext cx="460314" cy="5127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5400000">
            <a:off x="6847573" y="5892513"/>
            <a:ext cx="460314" cy="46114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107504" y="258665"/>
            <a:ext cx="8928992" cy="6410696"/>
            <a:chOff x="-230455" y="550198"/>
            <a:chExt cx="9296106" cy="5370087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-230455" y="550198"/>
              <a:ext cx="9296106" cy="5370087"/>
              <a:chOff x="-216613" y="584577"/>
              <a:chExt cx="9296106" cy="5370087"/>
            </a:xfrm>
          </p:grpSpPr>
          <p:sp>
            <p:nvSpPr>
              <p:cNvPr id="18" name="Заголовок 1"/>
              <p:cNvSpPr txBox="1">
                <a:spLocks/>
              </p:cNvSpPr>
              <p:nvPr/>
            </p:nvSpPr>
            <p:spPr bwMode="auto">
              <a:xfrm>
                <a:off x="-141645" y="584577"/>
                <a:ext cx="9146169" cy="78581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Национальная рамка квалификаций </a:t>
                </a:r>
              </a:p>
              <a:p>
                <a:pPr algn="ctr">
                  <a:defRPr/>
                </a:pPr>
                <a:r>
                  <a:rPr lang="ru-RU" sz="2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Республики Казахстан</a:t>
                </a:r>
              </a:p>
            </p:txBody>
          </p:sp>
          <p:sp>
            <p:nvSpPr>
              <p:cNvPr id="10250" name="Rectangle 1"/>
              <p:cNvSpPr>
                <a:spLocks noChangeArrowheads="1"/>
              </p:cNvSpPr>
              <p:nvPr/>
            </p:nvSpPr>
            <p:spPr bwMode="auto">
              <a:xfrm>
                <a:off x="-216613" y="4846051"/>
                <a:ext cx="9296106" cy="110861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indent="288925" algn="ctr"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Структура </a:t>
                </a:r>
                <a:r>
                  <a:rPr lang="ru-RU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задана </a:t>
                </a:r>
                <a:r>
                  <a:rPr lang="ru-RU" sz="16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аналогично ЕРК: </a:t>
                </a: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ea typeface="Calibri" pitchFamily="34" charset="0"/>
                    <a:cs typeface="Arial" pitchFamily="34" charset="0"/>
                  </a:rPr>
                  <a:t>используются обобщенные показатели «знания – умения – общие компетенции»;</a:t>
                </a:r>
                <a:endParaRPr lang="ru-RU" sz="16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учитывается накопительный принцип, направленный на признание </a:t>
                </a:r>
                <a:r>
                  <a:rPr lang="ru-RU" sz="16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результатов предыдущего формального</a:t>
                </a: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, неформального, </a:t>
                </a:r>
                <a:r>
                  <a:rPr lang="ru-RU" sz="1600" dirty="0" err="1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информального</a:t>
                </a: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6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обучения;</a:t>
                </a:r>
                <a:endParaRPr lang="ru-RU" sz="16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базируется на концепции образования в течение всей </a:t>
                </a:r>
                <a:r>
                  <a:rPr lang="ru-RU" sz="16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жизни</a:t>
                </a:r>
                <a:endParaRPr lang="ru-RU" sz="16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1" name="Rectangle 1"/>
              <p:cNvSpPr>
                <a:spLocks noChangeArrowheads="1"/>
              </p:cNvSpPr>
              <p:nvPr/>
            </p:nvSpPr>
            <p:spPr bwMode="auto">
              <a:xfrm>
                <a:off x="-141644" y="1571547"/>
                <a:ext cx="4535600" cy="69610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включает описание восьми квалификационных </a:t>
                </a:r>
                <a:r>
                  <a:rPr lang="ru-RU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уровней</a:t>
                </a:r>
              </a:p>
              <a:p>
                <a:pPr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по трем обобщенным показателям</a:t>
                </a:r>
                <a:endParaRPr lang="ru-RU" sz="16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37" name="Прямоугольник 23"/>
            <p:cNvSpPr>
              <a:spLocks noChangeArrowheads="1"/>
            </p:cNvSpPr>
            <p:nvPr/>
          </p:nvSpPr>
          <p:spPr bwMode="auto">
            <a:xfrm>
              <a:off x="4867409" y="1564895"/>
              <a:ext cx="4123273" cy="696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НРК-2012</a:t>
              </a:r>
              <a:r>
                <a:rPr lang="ru-RU" sz="1200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(</a:t>
              </a:r>
              <a:r>
                <a:rPr lang="ru-RU" sz="1200" dirty="0" smtClean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  <a:cs typeface="Arial" pitchFamily="34" charset="0"/>
                </a:rPr>
                <a:t>Приказ МТСЗР </a:t>
              </a:r>
              <a:r>
                <a:rPr lang="ru-RU" sz="1200" dirty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  <a:cs typeface="Arial" pitchFamily="34" charset="0"/>
                </a:rPr>
                <a:t>РК </a:t>
              </a:r>
              <a:r>
                <a:rPr lang="ru-RU" sz="1200" dirty="0" smtClean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  <a:cs typeface="Arial" pitchFamily="34" charset="0"/>
                </a:rPr>
                <a:t>и МОН РК)</a:t>
              </a:r>
              <a:endParaRPr lang="en-US" sz="1200" i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r>
                <a:rPr lang="ru-RU" sz="12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НРК-2016 </a:t>
              </a:r>
              <a:r>
                <a:rPr lang="ru-RU" sz="1200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(Республиканская трехсторонняя комиссия по социальному партнерству и регулированию социальных и трудовых отношений)</a:t>
              </a:r>
              <a:endParaRPr lang="ru-RU" sz="12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79512" y="2276872"/>
            <a:ext cx="8928992" cy="2808312"/>
            <a:chOff x="179512" y="2060848"/>
            <a:chExt cx="8928992" cy="2808312"/>
          </a:xfrm>
        </p:grpSpPr>
        <p:cxnSp>
          <p:nvCxnSpPr>
            <p:cNvPr id="27" name="Прямая со стрелкой 26"/>
            <p:cNvCxnSpPr/>
            <p:nvPr/>
          </p:nvCxnSpPr>
          <p:spPr>
            <a:xfrm flipH="1">
              <a:off x="179512" y="2060848"/>
              <a:ext cx="0" cy="2016000"/>
            </a:xfrm>
            <a:prstGeom prst="straightConnector1">
              <a:avLst/>
            </a:prstGeom>
            <a:ln w="19050">
              <a:solidFill>
                <a:schemeClr val="accent5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323527" y="2132856"/>
              <a:ext cx="4680518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знания</a:t>
              </a:r>
              <a:r>
                <a: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323528" y="2905199"/>
              <a:ext cx="4680517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умения </a:t>
              </a:r>
              <a:r>
                <a:rPr lang="ru-RU" sz="14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навыки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23527" y="3913311"/>
              <a:ext cx="4680519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личностные </a:t>
              </a:r>
              <a:r>
                <a:rPr lang="ru-RU" sz="14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профессиональные компетенции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23528" y="4222829"/>
              <a:ext cx="8712968" cy="646331"/>
            </a:xfrm>
            <a:prstGeom prst="rect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определяет масштабы деятельности, цену возможной ошибки для организации, отрасли, ее социальных, экологических, экономических последствий, а также полноту реализации в профессиональной деятельности основных функций руководства (целеполагание, организация, контроль, мотивация исполнителей). 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323528" y="2492896"/>
              <a:ext cx="8784976" cy="461665"/>
            </a:xfrm>
            <a:prstGeom prst="rect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определяет требования к знаниям и зависит от объёма и сложности используемой информации; </a:t>
              </a:r>
              <a:endParaRPr lang="ru-RU" sz="12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ru-RU" sz="1200" i="1" dirty="0" err="1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инновационности</a:t>
              </a:r>
              <a:r>
                <a:rPr lang="ru-RU" sz="1200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степени абстрактности знаний (соотношения теоретических и практических знаний)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23529" y="3214717"/>
              <a:ext cx="8784975" cy="646331"/>
            </a:xfrm>
            <a:prstGeom prst="rect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определяет требования к умениям и зависит от множественности (вариативности) способов решения профессиональных задач, необходимости выбора или разработки этих способов, а также от степени неопределённости рабочей ситуации и непредсказуемости ее развития</a:t>
              </a: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79512" y="2321109"/>
              <a:ext cx="144000" cy="0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179512" y="3081699"/>
              <a:ext cx="144000" cy="0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179512" y="4077072"/>
              <a:ext cx="144000" cy="0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10"/>
          <p:cNvSpPr txBox="1">
            <a:spLocks noChangeArrowheads="1"/>
          </p:cNvSpPr>
          <p:nvPr/>
        </p:nvSpPr>
        <p:spPr bwMode="auto">
          <a:xfrm>
            <a:off x="0" y="214415"/>
            <a:ext cx="9143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РАЗЛИЧИЕ НРК (2012) И НРК (2016)</a:t>
            </a:r>
            <a:endParaRPr kumimoji="0" lang="ru-RU" sz="1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12165" y="1644911"/>
            <a:ext cx="1235133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Уровни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(1-8)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47217" y="164491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Знания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28317" y="164491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Умения и навыки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09417" y="164491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Трудов.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функции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03293" y="1644911"/>
            <a:ext cx="838280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Уровни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(1-8)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41492" y="1644911"/>
            <a:ext cx="13532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достижения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5723914" y="1738969"/>
            <a:ext cx="346686" cy="28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818539" y="1322408"/>
            <a:ext cx="1095986" cy="24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НРК (201</a:t>
            </a:r>
            <a:r>
              <a:rPr lang="en-US" sz="15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2165" y="3190831"/>
            <a:ext cx="1235133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Уровни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(1-8)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47217" y="319083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Знания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28317" y="319083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Умения и навыки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09417" y="3190831"/>
            <a:ext cx="1724683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818539" y="2868328"/>
            <a:ext cx="1095986" cy="24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НРК (2016)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39792" y="3190831"/>
            <a:ext cx="13532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достижения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84909" y="4077072"/>
            <a:ext cx="82573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 2015 г. внесены изменения в Трудовой кодекс – «</a:t>
            </a: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НРК производится министерствами труда и образования, и </a:t>
            </a: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утверждается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республиканской комиссией по социальному партнерству и регулированию социальных и трудовых отношений». </a:t>
            </a:r>
          </a:p>
          <a:p>
            <a:pPr algn="just"/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Участниками республиканской комиссии являются представители Правительства Республики Казахстан (7 чел.), республиканских объединений работников (7 чел.) и республиканских объединений работодателей (7 чел.).</a:t>
            </a:r>
          </a:p>
          <a:p>
            <a:pPr algn="just"/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Процедура утверждения НРК перенесена на более высокий уровень. </a:t>
            </a:r>
            <a:endParaRPr lang="ru-RU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57483"/>
              </p:ext>
            </p:extLst>
          </p:nvPr>
        </p:nvGraphicFramePr>
        <p:xfrm>
          <a:off x="107504" y="547960"/>
          <a:ext cx="8929718" cy="5712079"/>
        </p:xfrm>
        <a:graphic>
          <a:graphicData uri="http://schemas.openxmlformats.org/drawingml/2006/table">
            <a:tbl>
              <a:tblPr/>
              <a:tblGrid>
                <a:gridCol w="1512168"/>
                <a:gridCol w="7417550"/>
              </a:tblGrid>
              <a:tr h="41300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88645" algn="l"/>
                          <a:tab pos="800100" algn="l"/>
                        </a:tabLst>
                      </a:pPr>
                      <a:r>
                        <a:rPr lang="kk-KZ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kk-KZ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квалифи</a:t>
                      </a:r>
                      <a:r>
                        <a:rPr lang="ru-RU" sz="16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</a:t>
                      </a:r>
                      <a:r>
                        <a:rPr lang="kk-KZ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ции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88645" algn="l"/>
                          <a:tab pos="800100" algn="l"/>
                        </a:tabLst>
                      </a:pP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Пути достижения </a:t>
                      </a:r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квалификации соответствующего </a:t>
                      </a:r>
                      <a:r>
                        <a:rPr lang="ru-RU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уровня</a:t>
                      </a: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00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88645" algn="l"/>
                          <a:tab pos="800100" algn="l"/>
                        </a:tabLst>
                      </a:pPr>
                      <a:r>
                        <a:rPr lang="kk-KZ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88645" algn="l"/>
                          <a:tab pos="800100" algn="l"/>
                        </a:tabLst>
                      </a:pPr>
                      <a:r>
                        <a:rPr lang="ru-RU" sz="16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Начальное образование и практический опыт и/или краткосрочное обучение (инструктаж) на рабочем месте и/или краткосрочные курсы 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00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kk-KZ" sz="1600" b="1" spc="-4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Основное среднее образование и практический опыт и/или профессиональная подготовка (краткосрочные курсы на базе организации образования или обучение на предприятии, установленный уровень)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34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kk-KZ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Основные среднее образование и техническое и профессиональное образование (повышенный уровень) или общее среднее образование и практический опыт и/или профессиональная подготовка (курсы на базе организации образования по программам профессиональной подготовки до одного года или обучение на предприятии)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kk-KZ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Общее среднее образование и  техническое и профессиональное образование  (специалист среднего звена) общее среднее образование и  практический опыт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00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kk-KZ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Послесреднее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образование, (прикладной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),  практический опыт;   не менее двух лет обучения в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бакалавриате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или трех лет освоения программ специального высшего образования, практический опыт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58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kk-KZ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Высшее образование.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специалитет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ординатура и практический опыт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1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kk-KZ" sz="1600" b="1" spc="-4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Магистратура и/или практический опыт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84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kk-KZ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Докторантура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ученая степень доктора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степень доктора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по профилю, кандидата наук, доктора наук или высшее профессиональное образование и практический опыт по специальности, либо управленческий опыт работы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626" marR="516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115888"/>
            <a:ext cx="2449513" cy="314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Казахстанская НРК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68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392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ОРК сферы образования</a:t>
            </a: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79388" y="1556792"/>
            <a:ext cx="1080244" cy="43204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Знания </a:t>
            </a:r>
            <a:endParaRPr lang="ru-RU" alt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1403648" y="1556792"/>
            <a:ext cx="2376264" cy="43204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Умения и навыки</a:t>
            </a:r>
            <a:endParaRPr lang="ru-RU" alt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3995936" y="1556792"/>
            <a:ext cx="4973439" cy="43204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Личностные и профессиональные компетенции</a:t>
            </a:r>
            <a:endParaRPr lang="ru-RU" alt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07938" y="2780928"/>
            <a:ext cx="5444181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Основная профессиональная группа: </a:t>
            </a:r>
          </a:p>
          <a:p>
            <a:pPr algn="ctr"/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</a:t>
            </a:r>
            <a:endParaRPr lang="ru-RU" alt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51519" y="3867433"/>
            <a:ext cx="3096345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системы ДВО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 системы СО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 системы ДО для детей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 </a:t>
            </a:r>
            <a:r>
              <a:rPr lang="ru-RU" sz="14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интернатных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 специальных организаций образования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 системы </a:t>
            </a:r>
            <a:r>
              <a:rPr lang="ru-RU" sz="14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организаций </a:t>
            </a:r>
            <a:r>
              <a:rPr lang="ru-RU" sz="14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ВиПО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8.1 ПР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системы ДО для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взрослых</a:t>
            </a:r>
          </a:p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8.2 ПР системы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для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взрослых (нерегулируемый сектор)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 Приравненные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лица к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endParaRPr lang="ru-RU" alt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5987198" y="2780928"/>
            <a:ext cx="297729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Дополнительные профессиональные группы</a:t>
            </a:r>
            <a:endParaRPr lang="ru-RU" alt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1403648" y="620689"/>
            <a:ext cx="640871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уровней </a:t>
            </a:r>
            <a:r>
              <a:rPr lang="ru-RU" alt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(4-8 уровни НРК), </a:t>
            </a:r>
            <a:r>
              <a:rPr lang="ru-RU" alt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 подуровней </a:t>
            </a:r>
            <a:r>
              <a:rPr lang="ru-RU" alt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(4.1-4.2; 5.1-5.2; 6.1-6.4; 7.1-7.2; 8.1-8.2)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179387" y="2204864"/>
            <a:ext cx="8789987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Профессиональные группы</a:t>
            </a:r>
            <a:endParaRPr lang="ru-RU" altLang="ru-RU" sz="1400" b="1" i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H="1">
            <a:off x="2555776" y="2492897"/>
            <a:ext cx="2088232" cy="288032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4644008" y="2492896"/>
            <a:ext cx="2856797" cy="288033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971600" y="3429000"/>
            <a:ext cx="108012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Педагог</a:t>
            </a:r>
            <a:endParaRPr lang="ru-RU" alt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059832" y="3452688"/>
            <a:ext cx="2592288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Менеджер в образовании</a:t>
            </a:r>
            <a:endParaRPr lang="ru-RU" alt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>
            <a:off x="1475656" y="3284984"/>
            <a:ext cx="1224136" cy="147959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2655094" y="3284984"/>
            <a:ext cx="1340842" cy="147959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3491881" y="3861048"/>
            <a:ext cx="2160240" cy="1461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Менеджер </a:t>
            </a: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организациях образования (кроме вузов)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Менеджер </a:t>
            </a: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вузах</a:t>
            </a:r>
          </a:p>
          <a:p>
            <a:pPr marL="342900" indent="-342900" algn="ctr">
              <a:buFont typeface="+mj-lt"/>
              <a:buAutoNum type="arabicPeriod"/>
            </a:pPr>
            <a:endParaRPr lang="ru-RU" alt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 flipH="1">
            <a:off x="936104" y="4198609"/>
            <a:ext cx="0" cy="183888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>
            <a:off x="4644008" y="4397240"/>
            <a:ext cx="0" cy="183888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35896" y="5766355"/>
            <a:ext cx="550810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ОРК позволяет: описывать с единых позиций требования к квалификаций при разработке ПС, планировать различные траектории образования, разрабатывать процедуры оценки результатов обучения и сертификации квалификаций</a:t>
            </a:r>
            <a:endParaRPr lang="ru-RU" sz="1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179388" y="1124744"/>
            <a:ext cx="8785100" cy="36004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Профессиональны ценности</a:t>
            </a:r>
            <a:endParaRPr lang="ru-RU" alt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6012160" y="3846527"/>
            <a:ext cx="2977290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Специалисты по управлению персоналом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Специалисты по ИКТ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Специалисты в области юриспруденции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Специалисты по экономике и финансам</a:t>
            </a:r>
            <a:endParaRPr lang="ru-RU" alt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1547664" y="3717032"/>
            <a:ext cx="0" cy="129495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4716016" y="3717032"/>
            <a:ext cx="0" cy="129495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H="1">
            <a:off x="7452320" y="3299504"/>
            <a:ext cx="0" cy="540000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AutoShape 183"/>
          <p:cNvCxnSpPr>
            <a:cxnSpLocks noChangeShapeType="1"/>
          </p:cNvCxnSpPr>
          <p:nvPr/>
        </p:nvCxnSpPr>
        <p:spPr bwMode="auto">
          <a:xfrm flipV="1">
            <a:off x="1015365" y="6918325"/>
            <a:ext cx="9184640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1835697" y="251310"/>
            <a:ext cx="612068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 профессиональных квалификаций сферы образования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30"/>
          <p:cNvSpPr>
            <a:spLocks noChangeArrowheads="1"/>
          </p:cNvSpPr>
          <p:nvPr/>
        </p:nvSpPr>
        <p:spPr bwMode="auto">
          <a:xfrm>
            <a:off x="152400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34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79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329249" y="778192"/>
            <a:ext cx="8534378" cy="5891168"/>
            <a:chOff x="390" y="2048"/>
            <a:chExt cx="16163" cy="8808"/>
          </a:xfrm>
        </p:grpSpPr>
        <p:grpSp>
          <p:nvGrpSpPr>
            <p:cNvPr id="8" name="Group 147"/>
            <p:cNvGrpSpPr>
              <a:grpSpLocks/>
            </p:cNvGrpSpPr>
            <p:nvPr/>
          </p:nvGrpSpPr>
          <p:grpSpPr bwMode="auto">
            <a:xfrm>
              <a:off x="1359" y="4162"/>
              <a:ext cx="15194" cy="6642"/>
              <a:chOff x="1359" y="4013"/>
              <a:chExt cx="14490" cy="6642"/>
            </a:xfrm>
          </p:grpSpPr>
          <p:cxnSp>
            <p:nvCxnSpPr>
              <p:cNvPr id="133" name="AutoShape 174"/>
              <p:cNvCxnSpPr>
                <a:cxnSpLocks noChangeShapeType="1"/>
              </p:cNvCxnSpPr>
              <p:nvPr/>
            </p:nvCxnSpPr>
            <p:spPr bwMode="auto">
              <a:xfrm flipV="1">
                <a:off x="1385" y="8963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4" name="AutoShape 183"/>
              <p:cNvCxnSpPr>
                <a:cxnSpLocks noChangeShapeType="1"/>
              </p:cNvCxnSpPr>
              <p:nvPr/>
            </p:nvCxnSpPr>
            <p:spPr bwMode="auto">
              <a:xfrm flipV="1">
                <a:off x="1359" y="10655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5" name="AutoShape 165"/>
              <p:cNvCxnSpPr>
                <a:cxnSpLocks noChangeShapeType="1"/>
              </p:cNvCxnSpPr>
              <p:nvPr/>
            </p:nvCxnSpPr>
            <p:spPr bwMode="auto">
              <a:xfrm flipV="1">
                <a:off x="1366" y="5854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6" name="AutoShape 163"/>
              <p:cNvCxnSpPr>
                <a:cxnSpLocks noChangeShapeType="1"/>
              </p:cNvCxnSpPr>
              <p:nvPr/>
            </p:nvCxnSpPr>
            <p:spPr bwMode="auto">
              <a:xfrm flipV="1">
                <a:off x="1373" y="4013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13482" y="2786"/>
              <a:ext cx="1723" cy="5530"/>
              <a:chOff x="12792" y="2786"/>
              <a:chExt cx="1723" cy="5530"/>
            </a:xfrm>
          </p:grpSpPr>
          <p:sp>
            <p:nvSpPr>
              <p:cNvPr id="122" name="Text Box 242"/>
              <p:cNvSpPr txBox="1">
                <a:spLocks noChangeArrowheads="1"/>
              </p:cNvSpPr>
              <p:nvPr/>
            </p:nvSpPr>
            <p:spPr bwMode="auto">
              <a:xfrm>
                <a:off x="13036" y="5394"/>
                <a:ext cx="1247" cy="51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Рук-ль организации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3" name="Text Box 240"/>
              <p:cNvSpPr txBox="1">
                <a:spLocks noChangeArrowheads="1"/>
              </p:cNvSpPr>
              <p:nvPr/>
            </p:nvSpPr>
            <p:spPr bwMode="auto">
              <a:xfrm>
                <a:off x="13003" y="6920"/>
                <a:ext cx="1306" cy="55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Зам.рук-ля организации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4" name="Text Box 245"/>
              <p:cNvSpPr txBox="1">
                <a:spLocks noChangeArrowheads="1"/>
              </p:cNvSpPr>
              <p:nvPr/>
            </p:nvSpPr>
            <p:spPr bwMode="auto">
              <a:xfrm>
                <a:off x="13018" y="7636"/>
                <a:ext cx="1304" cy="68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структурного подразделения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5" name="Text Box 285"/>
              <p:cNvSpPr txBox="1">
                <a:spLocks noChangeArrowheads="1"/>
              </p:cNvSpPr>
              <p:nvPr/>
            </p:nvSpPr>
            <p:spPr bwMode="auto">
              <a:xfrm>
                <a:off x="13016" y="6203"/>
                <a:ext cx="1306" cy="55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организации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6" name="Text Box 244"/>
              <p:cNvSpPr txBox="1">
                <a:spLocks noChangeArrowheads="1"/>
              </p:cNvSpPr>
              <p:nvPr/>
            </p:nvSpPr>
            <p:spPr bwMode="auto">
              <a:xfrm>
                <a:off x="13006" y="2786"/>
                <a:ext cx="1361" cy="51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ОО 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(кроме вузов)</a:t>
                </a:r>
              </a:p>
            </p:txBody>
          </p:sp>
          <p:cxnSp>
            <p:nvCxnSpPr>
              <p:cNvPr id="127" name="AutoShape 355"/>
              <p:cNvCxnSpPr>
                <a:cxnSpLocks noChangeShapeType="1"/>
              </p:cNvCxnSpPr>
              <p:nvPr/>
            </p:nvCxnSpPr>
            <p:spPr bwMode="auto">
              <a:xfrm flipV="1">
                <a:off x="14220" y="5828"/>
                <a:ext cx="0" cy="510"/>
              </a:xfrm>
              <a:prstGeom prst="straightConnector1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8" name="AutoShape 357"/>
              <p:cNvCxnSpPr>
                <a:cxnSpLocks noChangeShapeType="1"/>
              </p:cNvCxnSpPr>
              <p:nvPr/>
            </p:nvCxnSpPr>
            <p:spPr bwMode="auto">
              <a:xfrm flipV="1">
                <a:off x="12807" y="3587"/>
                <a:ext cx="1669" cy="496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9" name="AutoShape 358"/>
              <p:cNvCxnSpPr>
                <a:cxnSpLocks noChangeShapeType="1"/>
              </p:cNvCxnSpPr>
              <p:nvPr/>
            </p:nvCxnSpPr>
            <p:spPr bwMode="auto">
              <a:xfrm flipV="1">
                <a:off x="12814" y="3475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0" name="AutoShape 359"/>
              <p:cNvCxnSpPr>
                <a:cxnSpLocks noChangeShapeType="1"/>
              </p:cNvCxnSpPr>
              <p:nvPr/>
            </p:nvCxnSpPr>
            <p:spPr bwMode="auto">
              <a:xfrm>
                <a:off x="12792" y="4083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1" name="AutoShape 361"/>
              <p:cNvCxnSpPr>
                <a:cxnSpLocks noChangeShapeType="1"/>
              </p:cNvCxnSpPr>
              <p:nvPr/>
            </p:nvCxnSpPr>
            <p:spPr bwMode="auto">
              <a:xfrm flipV="1">
                <a:off x="12807" y="5297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2" name="AutoShape 363"/>
              <p:cNvCxnSpPr>
                <a:cxnSpLocks noChangeShapeType="1"/>
              </p:cNvCxnSpPr>
              <p:nvPr/>
            </p:nvCxnSpPr>
            <p:spPr bwMode="auto">
              <a:xfrm flipV="1">
                <a:off x="12792" y="4623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6594" y="2805"/>
              <a:ext cx="1151" cy="7570"/>
              <a:chOff x="6759" y="2805"/>
              <a:chExt cx="1151" cy="7570"/>
            </a:xfrm>
          </p:grpSpPr>
          <p:sp>
            <p:nvSpPr>
              <p:cNvPr id="116" name="Text Box 274"/>
              <p:cNvSpPr txBox="1">
                <a:spLocks noChangeArrowheads="1"/>
              </p:cNvSpPr>
              <p:nvPr/>
            </p:nvSpPr>
            <p:spPr bwMode="auto">
              <a:xfrm>
                <a:off x="6833" y="10035"/>
                <a:ext cx="1077" cy="340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Воспитатель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17" name="Text Box 273"/>
              <p:cNvSpPr txBox="1">
                <a:spLocks noChangeArrowheads="1"/>
              </p:cNvSpPr>
              <p:nvPr/>
            </p:nvSpPr>
            <p:spPr bwMode="auto">
              <a:xfrm>
                <a:off x="6806" y="8323"/>
                <a:ext cx="1077" cy="340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Воспитатель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18" name="Text Box 275"/>
              <p:cNvSpPr txBox="1">
                <a:spLocks noChangeArrowheads="1"/>
              </p:cNvSpPr>
              <p:nvPr/>
            </p:nvSpPr>
            <p:spPr bwMode="auto">
              <a:xfrm>
                <a:off x="6818" y="6550"/>
                <a:ext cx="1077" cy="875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Учитель-логопед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Учитель-дефектолог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19" name="Text Box 278"/>
              <p:cNvSpPr txBox="1">
                <a:spLocks noChangeArrowheads="1"/>
              </p:cNvSpPr>
              <p:nvPr/>
            </p:nvSpPr>
            <p:spPr bwMode="auto">
              <a:xfrm>
                <a:off x="6818" y="7496"/>
                <a:ext cx="1077" cy="340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 СОО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0" name="Text Box 214"/>
              <p:cNvSpPr txBox="1">
                <a:spLocks noChangeArrowheads="1"/>
              </p:cNvSpPr>
              <p:nvPr/>
            </p:nvSpPr>
            <p:spPr bwMode="auto">
              <a:xfrm>
                <a:off x="6759" y="2805"/>
                <a:ext cx="1134" cy="397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СОО</a:t>
                </a:r>
              </a:p>
            </p:txBody>
          </p:sp>
          <p:cxnSp>
            <p:nvCxnSpPr>
              <p:cNvPr id="121" name="AutoShape 370"/>
              <p:cNvCxnSpPr>
                <a:cxnSpLocks noChangeShapeType="1"/>
              </p:cNvCxnSpPr>
              <p:nvPr/>
            </p:nvCxnSpPr>
            <p:spPr bwMode="auto">
              <a:xfrm flipV="1">
                <a:off x="6878" y="8689"/>
                <a:ext cx="0" cy="136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7816" y="2811"/>
              <a:ext cx="1005" cy="2274"/>
              <a:chOff x="7980" y="2811"/>
              <a:chExt cx="1155" cy="2274"/>
            </a:xfrm>
          </p:grpSpPr>
          <p:sp>
            <p:nvSpPr>
              <p:cNvPr id="110" name="Text Box 280"/>
              <p:cNvSpPr txBox="1">
                <a:spLocks noChangeArrowheads="1"/>
              </p:cNvSpPr>
              <p:nvPr/>
            </p:nvSpPr>
            <p:spPr bwMode="auto">
              <a:xfrm>
                <a:off x="7980" y="4255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Ст.преп-ль</a:t>
                </a:r>
              </a:p>
            </p:txBody>
          </p:sp>
          <p:sp>
            <p:nvSpPr>
              <p:cNvPr id="111" name="Text Box 281"/>
              <p:cNvSpPr txBox="1">
                <a:spLocks noChangeArrowheads="1"/>
              </p:cNvSpPr>
              <p:nvPr/>
            </p:nvSpPr>
            <p:spPr bwMode="auto">
              <a:xfrm>
                <a:off x="7982" y="4745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Тренер</a:t>
                </a:r>
              </a:p>
            </p:txBody>
          </p:sp>
          <p:sp>
            <p:nvSpPr>
              <p:cNvPr id="112" name="Text Box 215"/>
              <p:cNvSpPr txBox="1">
                <a:spLocks noChangeArrowheads="1"/>
              </p:cNvSpPr>
              <p:nvPr/>
            </p:nvSpPr>
            <p:spPr bwMode="auto">
              <a:xfrm>
                <a:off x="7987" y="2811"/>
                <a:ext cx="1134" cy="397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ДОвзр</a:t>
                </a:r>
              </a:p>
            </p:txBody>
          </p:sp>
          <p:sp>
            <p:nvSpPr>
              <p:cNvPr id="113" name="Text Box 282"/>
              <p:cNvSpPr txBox="1">
                <a:spLocks noChangeArrowheads="1"/>
              </p:cNvSpPr>
              <p:nvPr/>
            </p:nvSpPr>
            <p:spPr bwMode="auto">
              <a:xfrm>
                <a:off x="7999" y="3276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Г.спец-ст</a:t>
                </a:r>
              </a:p>
            </p:txBody>
          </p:sp>
          <p:sp>
            <p:nvSpPr>
              <p:cNvPr id="114" name="Text Box 283"/>
              <p:cNvSpPr txBox="1">
                <a:spLocks noChangeArrowheads="1"/>
              </p:cNvSpPr>
              <p:nvPr/>
            </p:nvSpPr>
            <p:spPr bwMode="auto">
              <a:xfrm>
                <a:off x="8001" y="3779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В.спец-ст</a:t>
                </a:r>
              </a:p>
            </p:txBody>
          </p:sp>
          <p:cxnSp>
            <p:nvCxnSpPr>
              <p:cNvPr id="115" name="AutoShape 368"/>
              <p:cNvCxnSpPr>
                <a:cxnSpLocks noChangeShapeType="1"/>
              </p:cNvCxnSpPr>
              <p:nvPr/>
            </p:nvCxnSpPr>
            <p:spPr bwMode="auto">
              <a:xfrm flipV="1">
                <a:off x="9084" y="3464"/>
                <a:ext cx="0" cy="136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3" name="Group 384"/>
            <p:cNvGrpSpPr>
              <a:grpSpLocks/>
            </p:cNvGrpSpPr>
            <p:nvPr/>
          </p:nvGrpSpPr>
          <p:grpSpPr bwMode="auto">
            <a:xfrm>
              <a:off x="15122" y="2819"/>
              <a:ext cx="1425" cy="4231"/>
              <a:chOff x="13558" y="2673"/>
              <a:chExt cx="1425" cy="4231"/>
            </a:xfrm>
          </p:grpSpPr>
          <p:sp>
            <p:nvSpPr>
              <p:cNvPr id="99" name="Text Box 241"/>
              <p:cNvSpPr txBox="1">
                <a:spLocks noChangeArrowheads="1"/>
              </p:cNvSpPr>
              <p:nvPr/>
            </p:nvSpPr>
            <p:spPr bwMode="auto">
              <a:xfrm>
                <a:off x="13622" y="4132"/>
                <a:ext cx="1361" cy="73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структурного подразделения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0" name="Text Box 331"/>
              <p:cNvSpPr txBox="1">
                <a:spLocks noChangeArrowheads="1"/>
              </p:cNvSpPr>
              <p:nvPr/>
            </p:nvSpPr>
            <p:spPr bwMode="auto">
              <a:xfrm>
                <a:off x="13615" y="4983"/>
                <a:ext cx="1361" cy="73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Зам.рук-ля структурного подразделения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1" name="Text Box 286"/>
              <p:cNvSpPr txBox="1">
                <a:spLocks noChangeArrowheads="1"/>
              </p:cNvSpPr>
              <p:nvPr/>
            </p:nvSpPr>
            <p:spPr bwMode="auto">
              <a:xfrm>
                <a:off x="13558" y="6531"/>
                <a:ext cx="1306" cy="37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Эдвайзер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2" name="Text Box 238"/>
              <p:cNvSpPr txBox="1">
                <a:spLocks noChangeArrowheads="1"/>
              </p:cNvSpPr>
              <p:nvPr/>
            </p:nvSpPr>
            <p:spPr bwMode="auto">
              <a:xfrm>
                <a:off x="13583" y="3125"/>
                <a:ext cx="1361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ВУЗа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3" name="Text Box 239"/>
              <p:cNvSpPr txBox="1">
                <a:spLocks noChangeArrowheads="1"/>
              </p:cNvSpPr>
              <p:nvPr/>
            </p:nvSpPr>
            <p:spPr bwMode="auto">
              <a:xfrm>
                <a:off x="13622" y="3610"/>
                <a:ext cx="1361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Зам.рук-ля ВУЗа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4" name="Text Box 243"/>
              <p:cNvSpPr txBox="1">
                <a:spLocks noChangeArrowheads="1"/>
              </p:cNvSpPr>
              <p:nvPr/>
            </p:nvSpPr>
            <p:spPr bwMode="auto">
              <a:xfrm>
                <a:off x="13580" y="2673"/>
                <a:ext cx="1361" cy="39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Вузы </a:t>
                </a:r>
              </a:p>
            </p:txBody>
          </p:sp>
          <p:cxnSp>
            <p:nvCxnSpPr>
              <p:cNvPr id="105" name="AutoShape 353"/>
              <p:cNvCxnSpPr>
                <a:cxnSpLocks noChangeShapeType="1"/>
              </p:cNvCxnSpPr>
              <p:nvPr/>
            </p:nvCxnSpPr>
            <p:spPr bwMode="auto">
              <a:xfrm flipV="1">
                <a:off x="14880" y="3419"/>
                <a:ext cx="0" cy="170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5417" y="2805"/>
              <a:ext cx="1134" cy="7586"/>
              <a:chOff x="5537" y="2805"/>
              <a:chExt cx="1134" cy="7586"/>
            </a:xfrm>
          </p:grpSpPr>
          <p:sp>
            <p:nvSpPr>
              <p:cNvPr id="95" name="Text Box 267"/>
              <p:cNvSpPr txBox="1">
                <a:spLocks noChangeArrowheads="1"/>
              </p:cNvSpPr>
              <p:nvPr/>
            </p:nvSpPr>
            <p:spPr bwMode="auto">
              <a:xfrm>
                <a:off x="5576" y="6678"/>
                <a:ext cx="1077" cy="113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Воспитатель, Мать-воспитатель, патронатный воспитатель 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96" name="Text Box 213"/>
              <p:cNvSpPr txBox="1">
                <a:spLocks noChangeArrowheads="1"/>
              </p:cNvSpPr>
              <p:nvPr/>
            </p:nvSpPr>
            <p:spPr bwMode="auto">
              <a:xfrm>
                <a:off x="5537" y="2805"/>
                <a:ext cx="1134" cy="39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ИО</a:t>
                </a:r>
              </a:p>
            </p:txBody>
          </p:sp>
          <p:sp>
            <p:nvSpPr>
              <p:cNvPr id="97" name="Text Box 376"/>
              <p:cNvSpPr txBox="1">
                <a:spLocks noChangeArrowheads="1"/>
              </p:cNvSpPr>
              <p:nvPr/>
            </p:nvSpPr>
            <p:spPr bwMode="auto">
              <a:xfrm>
                <a:off x="5582" y="9257"/>
                <a:ext cx="1077" cy="113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Воспитатель, Мать-воспитатель, патронатный воспитатель 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98" name="AutoShape 377"/>
              <p:cNvCxnSpPr>
                <a:cxnSpLocks noChangeShapeType="1"/>
              </p:cNvCxnSpPr>
              <p:nvPr/>
            </p:nvCxnSpPr>
            <p:spPr bwMode="auto">
              <a:xfrm flipV="1">
                <a:off x="6640" y="7343"/>
                <a:ext cx="0" cy="1928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" name="Group 47"/>
            <p:cNvGrpSpPr>
              <a:grpSpLocks/>
            </p:cNvGrpSpPr>
            <p:nvPr/>
          </p:nvGrpSpPr>
          <p:grpSpPr bwMode="auto">
            <a:xfrm>
              <a:off x="11276" y="2803"/>
              <a:ext cx="1134" cy="7491"/>
              <a:chOff x="10451" y="2803"/>
              <a:chExt cx="1134" cy="7491"/>
            </a:xfrm>
          </p:grpSpPr>
          <p:sp>
            <p:nvSpPr>
              <p:cNvPr id="86" name="Text Box 333"/>
              <p:cNvSpPr txBox="1">
                <a:spLocks noChangeArrowheads="1"/>
              </p:cNvSpPr>
              <p:nvPr/>
            </p:nvSpPr>
            <p:spPr bwMode="auto">
              <a:xfrm>
                <a:off x="10512" y="7726"/>
                <a:ext cx="1020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Старший мастер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7" name="Text Box 317"/>
              <p:cNvSpPr txBox="1">
                <a:spLocks noChangeArrowheads="1"/>
              </p:cNvSpPr>
              <p:nvPr/>
            </p:nvSpPr>
            <p:spPr bwMode="auto">
              <a:xfrm>
                <a:off x="10492" y="6573"/>
                <a:ext cx="1077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Преп-ль ООД, Преп-ль СД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8" name="Text Box 318"/>
              <p:cNvSpPr txBox="1">
                <a:spLocks noChangeArrowheads="1"/>
              </p:cNvSpPr>
              <p:nvPr/>
            </p:nvSpPr>
            <p:spPr bwMode="auto">
              <a:xfrm>
                <a:off x="10492" y="7152"/>
                <a:ext cx="1058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Педагог-психолог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9" name="Text Box 321"/>
              <p:cNvSpPr txBox="1">
                <a:spLocks noChangeArrowheads="1"/>
              </p:cNvSpPr>
              <p:nvPr/>
            </p:nvSpPr>
            <p:spPr bwMode="auto">
              <a:xfrm>
                <a:off x="10633" y="9205"/>
                <a:ext cx="895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Старший мастер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90" name="Text Box 322"/>
              <p:cNvSpPr txBox="1">
                <a:spLocks noChangeArrowheads="1"/>
              </p:cNvSpPr>
              <p:nvPr/>
            </p:nvSpPr>
            <p:spPr bwMode="auto">
              <a:xfrm>
                <a:off x="10451" y="2803"/>
                <a:ext cx="1134" cy="397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ТиПО</a:t>
                </a:r>
              </a:p>
            </p:txBody>
          </p:sp>
          <p:sp>
            <p:nvSpPr>
              <p:cNvPr id="91" name="Text Box 323"/>
              <p:cNvSpPr txBox="1">
                <a:spLocks noChangeArrowheads="1"/>
              </p:cNvSpPr>
              <p:nvPr/>
            </p:nvSpPr>
            <p:spPr bwMode="auto">
              <a:xfrm>
                <a:off x="10503" y="9954"/>
                <a:ext cx="957" cy="34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МПО</a:t>
                </a:r>
                <a:r>
                  <a:rPr lang="ru-RU" sz="600" baseline="30000">
                    <a:effectLst/>
                    <a:ea typeface="Calibri"/>
                    <a:cs typeface="Calibri"/>
                  </a:rPr>
                  <a:t>4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92" name="Text Box 324"/>
              <p:cNvSpPr txBox="1">
                <a:spLocks noChangeArrowheads="1"/>
              </p:cNvSpPr>
              <p:nvPr/>
            </p:nvSpPr>
            <p:spPr bwMode="auto">
              <a:xfrm>
                <a:off x="10516" y="8318"/>
                <a:ext cx="850" cy="34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МПО</a:t>
                </a:r>
                <a:r>
                  <a:rPr lang="ru-RU" sz="600" baseline="30000">
                    <a:effectLst/>
                    <a:ea typeface="Calibri"/>
                    <a:cs typeface="Calibri"/>
                  </a:rPr>
                  <a:t>4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93" name="AutoShape 380"/>
              <p:cNvCxnSpPr>
                <a:cxnSpLocks noChangeShapeType="1"/>
              </p:cNvCxnSpPr>
              <p:nvPr/>
            </p:nvCxnSpPr>
            <p:spPr bwMode="auto">
              <a:xfrm flipV="1">
                <a:off x="10518" y="8100"/>
                <a:ext cx="0" cy="187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4" name="AutoShape 381"/>
              <p:cNvCxnSpPr>
                <a:cxnSpLocks noChangeShapeType="1"/>
              </p:cNvCxnSpPr>
              <p:nvPr/>
            </p:nvCxnSpPr>
            <p:spPr bwMode="auto">
              <a:xfrm flipV="1">
                <a:off x="11508" y="7711"/>
                <a:ext cx="0" cy="1474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6" name="Group 57"/>
            <p:cNvGrpSpPr>
              <a:grpSpLocks/>
            </p:cNvGrpSpPr>
            <p:nvPr/>
          </p:nvGrpSpPr>
          <p:grpSpPr bwMode="auto">
            <a:xfrm>
              <a:off x="12453" y="2806"/>
              <a:ext cx="1191" cy="2519"/>
              <a:chOff x="11688" y="2806"/>
              <a:chExt cx="1191" cy="2519"/>
            </a:xfrm>
          </p:grpSpPr>
          <p:sp>
            <p:nvSpPr>
              <p:cNvPr id="80" name="Text Box 328"/>
              <p:cNvSpPr txBox="1">
                <a:spLocks noChangeArrowheads="1"/>
              </p:cNvSpPr>
              <p:nvPr/>
            </p:nvSpPr>
            <p:spPr bwMode="auto">
              <a:xfrm>
                <a:off x="11715" y="4281"/>
                <a:ext cx="1077" cy="39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Ст.преп-ль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1" name="Text Box 329"/>
              <p:cNvSpPr txBox="1">
                <a:spLocks noChangeArrowheads="1"/>
              </p:cNvSpPr>
              <p:nvPr/>
            </p:nvSpPr>
            <p:spPr bwMode="auto">
              <a:xfrm>
                <a:off x="11715" y="4815"/>
                <a:ext cx="1077" cy="51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Преп-ль (ассистент)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2" name="Text Box 326"/>
              <p:cNvSpPr txBox="1">
                <a:spLocks noChangeArrowheads="1"/>
              </p:cNvSpPr>
              <p:nvPr/>
            </p:nvSpPr>
            <p:spPr bwMode="auto">
              <a:xfrm>
                <a:off x="11709" y="3270"/>
                <a:ext cx="1077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Профессор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3" name="Text Box 327"/>
              <p:cNvSpPr txBox="1">
                <a:spLocks noChangeArrowheads="1"/>
              </p:cNvSpPr>
              <p:nvPr/>
            </p:nvSpPr>
            <p:spPr bwMode="auto">
              <a:xfrm>
                <a:off x="11709" y="3771"/>
                <a:ext cx="1077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Доцент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4" name="Text Box 330"/>
              <p:cNvSpPr txBox="1">
                <a:spLocks noChangeArrowheads="1"/>
              </p:cNvSpPr>
              <p:nvPr/>
            </p:nvSpPr>
            <p:spPr bwMode="auto">
              <a:xfrm>
                <a:off x="11688" y="2806"/>
                <a:ext cx="1191" cy="39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НПР ВиПО</a:t>
                </a:r>
              </a:p>
            </p:txBody>
          </p:sp>
          <p:cxnSp>
            <p:nvCxnSpPr>
              <p:cNvPr id="85" name="AutoShape 351"/>
              <p:cNvCxnSpPr>
                <a:cxnSpLocks noChangeShapeType="1"/>
              </p:cNvCxnSpPr>
              <p:nvPr/>
            </p:nvCxnSpPr>
            <p:spPr bwMode="auto">
              <a:xfrm flipV="1">
                <a:off x="11822" y="3493"/>
                <a:ext cx="0" cy="1474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7" name="Group 64"/>
            <p:cNvGrpSpPr>
              <a:grpSpLocks/>
            </p:cNvGrpSpPr>
            <p:nvPr/>
          </p:nvGrpSpPr>
          <p:grpSpPr bwMode="auto">
            <a:xfrm>
              <a:off x="10096" y="2811"/>
              <a:ext cx="1134" cy="7619"/>
              <a:chOff x="9226" y="2811"/>
              <a:chExt cx="1134" cy="7619"/>
            </a:xfrm>
          </p:grpSpPr>
          <p:sp>
            <p:nvSpPr>
              <p:cNvPr id="75" name="Text Box 257"/>
              <p:cNvSpPr txBox="1">
                <a:spLocks noChangeArrowheads="1"/>
              </p:cNvSpPr>
              <p:nvPr/>
            </p:nvSpPr>
            <p:spPr bwMode="auto">
              <a:xfrm>
                <a:off x="9266" y="9249"/>
                <a:ext cx="1077" cy="118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Инструктор </a:t>
                </a:r>
                <a:r>
                  <a:rPr lang="ru-RU" sz="600" dirty="0" err="1">
                    <a:effectLst/>
                    <a:ea typeface="Calibri"/>
                    <a:cs typeface="Calibri"/>
                  </a:rPr>
                  <a:t>Конценртм</a:t>
                </a:r>
                <a:r>
                  <a:rPr lang="ru-RU" sz="600" dirty="0">
                    <a:effectLst/>
                    <a:ea typeface="Calibri"/>
                    <a:cs typeface="Calibri"/>
                  </a:rPr>
                  <a:t>-р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 err="1">
                    <a:effectLst/>
                    <a:ea typeface="Calibri"/>
                    <a:cs typeface="Calibri"/>
                  </a:rPr>
                  <a:t>Аккомпаниат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Хореограф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6" name="Text Box 148"/>
              <p:cNvSpPr txBox="1">
                <a:spLocks noChangeArrowheads="1"/>
              </p:cNvSpPr>
              <p:nvPr/>
            </p:nvSpPr>
            <p:spPr bwMode="auto">
              <a:xfrm>
                <a:off x="9258" y="6572"/>
                <a:ext cx="1077" cy="181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Методист Инструктор Концертм-р Аккомпаниат Хореограф Логопед Писхолог Тьютор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НВП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7" name="Text Box 288"/>
              <p:cNvSpPr txBox="1">
                <a:spLocks noChangeArrowheads="1"/>
              </p:cNvSpPr>
              <p:nvPr/>
            </p:nvSpPr>
            <p:spPr bwMode="auto">
              <a:xfrm>
                <a:off x="9226" y="4201"/>
                <a:ext cx="1020" cy="34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Куратор </a:t>
                </a:r>
                <a:r>
                  <a:rPr lang="ru-RU" sz="600" baseline="300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5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8" name="Text Box 216"/>
              <p:cNvSpPr txBox="1">
                <a:spLocks noChangeArrowheads="1"/>
              </p:cNvSpPr>
              <p:nvPr/>
            </p:nvSpPr>
            <p:spPr bwMode="auto">
              <a:xfrm>
                <a:off x="9226" y="2811"/>
                <a:ext cx="1134" cy="39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 ПЛ к ПР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79" name="AutoShape 382"/>
              <p:cNvCxnSpPr>
                <a:cxnSpLocks noChangeShapeType="1"/>
              </p:cNvCxnSpPr>
              <p:nvPr/>
            </p:nvCxnSpPr>
            <p:spPr bwMode="auto">
              <a:xfrm flipV="1">
                <a:off x="9266" y="7826"/>
                <a:ext cx="0" cy="1417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8" name="Group 70"/>
            <p:cNvGrpSpPr>
              <a:grpSpLocks/>
            </p:cNvGrpSpPr>
            <p:nvPr/>
          </p:nvGrpSpPr>
          <p:grpSpPr bwMode="auto">
            <a:xfrm>
              <a:off x="1785" y="2069"/>
              <a:ext cx="14737" cy="706"/>
              <a:chOff x="1785" y="2069"/>
              <a:chExt cx="14737" cy="706"/>
            </a:xfrm>
          </p:grpSpPr>
          <p:sp>
            <p:nvSpPr>
              <p:cNvPr id="72" name="Text Box 169"/>
              <p:cNvSpPr txBox="1">
                <a:spLocks noChangeArrowheads="1"/>
              </p:cNvSpPr>
              <p:nvPr/>
            </p:nvSpPr>
            <p:spPr bwMode="auto">
              <a:xfrm>
                <a:off x="13687" y="2435"/>
                <a:ext cx="2835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ПГ2: Менеджеры в образовании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3" name="Text Box 161"/>
              <p:cNvSpPr txBox="1">
                <a:spLocks noChangeArrowheads="1"/>
              </p:cNvSpPr>
              <p:nvPr/>
            </p:nvSpPr>
            <p:spPr bwMode="auto">
              <a:xfrm>
                <a:off x="1789" y="2069"/>
                <a:ext cx="14733" cy="3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Основная профессиональная группа: Педагогические работники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4" name="Text Box 207"/>
              <p:cNvSpPr txBox="1">
                <a:spLocks noChangeArrowheads="1"/>
              </p:cNvSpPr>
              <p:nvPr/>
            </p:nvSpPr>
            <p:spPr bwMode="auto">
              <a:xfrm>
                <a:off x="1785" y="2431"/>
                <a:ext cx="11902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ПГ1: Педагоги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19" name="Group 74"/>
            <p:cNvGrpSpPr>
              <a:grpSpLocks/>
            </p:cNvGrpSpPr>
            <p:nvPr/>
          </p:nvGrpSpPr>
          <p:grpSpPr bwMode="auto">
            <a:xfrm>
              <a:off x="1786" y="2805"/>
              <a:ext cx="1135" cy="7166"/>
              <a:chOff x="1786" y="2805"/>
              <a:chExt cx="1135" cy="7166"/>
            </a:xfrm>
          </p:grpSpPr>
          <p:sp>
            <p:nvSpPr>
              <p:cNvPr id="67" name="Text Box 193"/>
              <p:cNvSpPr txBox="1">
                <a:spLocks noChangeArrowheads="1"/>
              </p:cNvSpPr>
              <p:nvPr/>
            </p:nvSpPr>
            <p:spPr bwMode="auto">
              <a:xfrm>
                <a:off x="1803" y="9193"/>
                <a:ext cx="1077" cy="77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Воспитатель высшей категорииВоспитатель</a:t>
                </a:r>
                <a:r>
                  <a:rPr lang="ru-RU" sz="600" baseline="30000" dirty="0">
                    <a:effectLst/>
                    <a:ea typeface="Calibri"/>
                    <a:cs typeface="Calibri"/>
                  </a:rPr>
                  <a:t>2</a:t>
                </a:r>
                <a:r>
                  <a:rPr lang="ru-RU" sz="600" dirty="0">
                    <a:effectLst/>
                    <a:ea typeface="Calibri"/>
                    <a:cs typeface="Calibri"/>
                  </a:rPr>
                  <a:t> 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68" name="Text Box 192"/>
              <p:cNvSpPr txBox="1">
                <a:spLocks noChangeArrowheads="1"/>
              </p:cNvSpPr>
              <p:nvPr/>
            </p:nvSpPr>
            <p:spPr bwMode="auto">
              <a:xfrm>
                <a:off x="1786" y="8117"/>
                <a:ext cx="1077" cy="34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Воспитатель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69" name="Text Box 199"/>
              <p:cNvSpPr txBox="1">
                <a:spLocks noChangeArrowheads="1"/>
              </p:cNvSpPr>
              <p:nvPr/>
            </p:nvSpPr>
            <p:spPr bwMode="auto">
              <a:xfrm>
                <a:off x="1790" y="6207"/>
                <a:ext cx="1077" cy="176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 </a:t>
                </a:r>
                <a:r>
                  <a:rPr lang="ru-RU" sz="550" dirty="0">
                    <a:effectLst/>
                    <a:ea typeface="Calibri"/>
                    <a:cs typeface="Times New Roman"/>
                  </a:rPr>
                  <a:t>казахского (русского, ин.) языка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Times New Roman"/>
                  </a:rPr>
                  <a:t>Учитель-дефектолог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Times New Roman"/>
                  </a:rPr>
                  <a:t>Учитель-логопед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Times New Roman"/>
                  </a:rPr>
                  <a:t>Педагог-психолог</a:t>
                </a: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1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0" name="Text Box 210"/>
              <p:cNvSpPr txBox="1">
                <a:spLocks noChangeArrowheads="1"/>
              </p:cNvSpPr>
              <p:nvPr/>
            </p:nvSpPr>
            <p:spPr bwMode="auto">
              <a:xfrm>
                <a:off x="1787" y="2805"/>
                <a:ext cx="1134" cy="397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в ДВО</a:t>
                </a:r>
              </a:p>
            </p:txBody>
          </p:sp>
          <p:cxnSp>
            <p:nvCxnSpPr>
              <p:cNvPr id="71" name="AutoShape 369"/>
              <p:cNvCxnSpPr>
                <a:cxnSpLocks noChangeShapeType="1"/>
              </p:cNvCxnSpPr>
              <p:nvPr/>
            </p:nvCxnSpPr>
            <p:spPr bwMode="auto">
              <a:xfrm rot="-5400000">
                <a:off x="1765" y="8093"/>
                <a:ext cx="2154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0" name="Group 80"/>
            <p:cNvGrpSpPr>
              <a:grpSpLocks/>
            </p:cNvGrpSpPr>
            <p:nvPr/>
          </p:nvGrpSpPr>
          <p:grpSpPr bwMode="auto">
            <a:xfrm>
              <a:off x="1790" y="2048"/>
              <a:ext cx="14748" cy="8808"/>
              <a:chOff x="1790" y="2048"/>
              <a:chExt cx="14748" cy="8808"/>
            </a:xfrm>
          </p:grpSpPr>
          <p:cxnSp>
            <p:nvCxnSpPr>
              <p:cNvPr id="60" name="AutoShape 171"/>
              <p:cNvCxnSpPr>
                <a:cxnSpLocks noChangeShapeType="1"/>
              </p:cNvCxnSpPr>
              <p:nvPr/>
            </p:nvCxnSpPr>
            <p:spPr bwMode="auto">
              <a:xfrm>
                <a:off x="16538" y="2069"/>
                <a:ext cx="0" cy="8787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AutoShape 172"/>
              <p:cNvCxnSpPr>
                <a:cxnSpLocks noChangeShapeType="1"/>
              </p:cNvCxnSpPr>
              <p:nvPr/>
            </p:nvCxnSpPr>
            <p:spPr bwMode="auto">
              <a:xfrm>
                <a:off x="1790" y="2048"/>
                <a:ext cx="0" cy="8787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AutoShape 218"/>
              <p:cNvCxnSpPr>
                <a:cxnSpLocks noChangeShapeType="1"/>
              </p:cNvCxnSpPr>
              <p:nvPr/>
            </p:nvCxnSpPr>
            <p:spPr bwMode="auto">
              <a:xfrm>
                <a:off x="13669" y="2462"/>
                <a:ext cx="0" cy="8391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AutoShape 348"/>
              <p:cNvCxnSpPr>
                <a:cxnSpLocks noChangeShapeType="1"/>
              </p:cNvCxnSpPr>
              <p:nvPr/>
            </p:nvCxnSpPr>
            <p:spPr bwMode="auto">
              <a:xfrm rot="-5400000">
                <a:off x="1091" y="6122"/>
                <a:ext cx="3572" cy="0"/>
              </a:xfrm>
              <a:prstGeom prst="straightConnector1">
                <a:avLst/>
              </a:prstGeom>
              <a:noFill/>
              <a:ln w="9525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AutoShape 364"/>
              <p:cNvCxnSpPr>
                <a:cxnSpLocks noChangeShapeType="1"/>
              </p:cNvCxnSpPr>
              <p:nvPr/>
            </p:nvCxnSpPr>
            <p:spPr bwMode="auto">
              <a:xfrm>
                <a:off x="4299" y="4292"/>
                <a:ext cx="8164" cy="269"/>
              </a:xfrm>
              <a:prstGeom prst="bentConnector3">
                <a:avLst>
                  <a:gd name="adj1" fmla="val 49995"/>
                </a:avLst>
              </a:prstGeom>
              <a:noFill/>
              <a:ln w="9525">
                <a:solidFill>
                  <a:srgbClr val="FF0000"/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5" name="AutoShape 365"/>
              <p:cNvCxnSpPr>
                <a:cxnSpLocks noChangeShapeType="1"/>
              </p:cNvCxnSpPr>
              <p:nvPr/>
            </p:nvCxnSpPr>
            <p:spPr bwMode="auto">
              <a:xfrm>
                <a:off x="4314" y="4952"/>
                <a:ext cx="8164" cy="170"/>
              </a:xfrm>
              <a:prstGeom prst="bentConnector3">
                <a:avLst>
                  <a:gd name="adj1" fmla="val 49995"/>
                </a:avLst>
              </a:prstGeom>
              <a:noFill/>
              <a:ln w="9525">
                <a:solidFill>
                  <a:srgbClr val="FF0000"/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AutoShape 367"/>
              <p:cNvCxnSpPr>
                <a:cxnSpLocks noChangeShapeType="1"/>
              </p:cNvCxnSpPr>
              <p:nvPr/>
            </p:nvCxnSpPr>
            <p:spPr bwMode="auto">
              <a:xfrm flipV="1">
                <a:off x="6450" y="5272"/>
                <a:ext cx="6009" cy="17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1" name="Group 88"/>
            <p:cNvGrpSpPr>
              <a:grpSpLocks/>
            </p:cNvGrpSpPr>
            <p:nvPr/>
          </p:nvGrpSpPr>
          <p:grpSpPr bwMode="auto">
            <a:xfrm>
              <a:off x="2955" y="2805"/>
              <a:ext cx="1276" cy="6738"/>
              <a:chOff x="3000" y="2805"/>
              <a:chExt cx="1276" cy="6738"/>
            </a:xfrm>
          </p:grpSpPr>
          <p:sp>
            <p:nvSpPr>
              <p:cNvPr id="51" name="Text Box 230"/>
              <p:cNvSpPr txBox="1">
                <a:spLocks noChangeArrowheads="1"/>
              </p:cNvSpPr>
              <p:nvPr/>
            </p:nvSpPr>
            <p:spPr bwMode="auto">
              <a:xfrm>
                <a:off x="3046" y="9203"/>
                <a:ext cx="1077" cy="34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600" baseline="30000">
                    <a:effectLst/>
                    <a:ea typeface="Calibri"/>
                    <a:cs typeface="Calibri"/>
                  </a:rPr>
                  <a:t>3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2" name="Text Box 233"/>
              <p:cNvSpPr txBox="1">
                <a:spLocks noChangeArrowheads="1"/>
              </p:cNvSpPr>
              <p:nvPr/>
            </p:nvSpPr>
            <p:spPr bwMode="auto">
              <a:xfrm>
                <a:off x="3023" y="4637"/>
                <a:ext cx="1247" cy="5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Учитель-исследователь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3" name="Text Box 234"/>
              <p:cNvSpPr txBox="1">
                <a:spLocks noChangeArrowheads="1"/>
              </p:cNvSpPr>
              <p:nvPr/>
            </p:nvSpPr>
            <p:spPr bwMode="auto">
              <a:xfrm>
                <a:off x="3023" y="4201"/>
                <a:ext cx="1247" cy="34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Учитель-мастер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4" name="Text Box 229"/>
              <p:cNvSpPr txBox="1">
                <a:spLocks noChangeArrowheads="1"/>
              </p:cNvSpPr>
              <p:nvPr/>
            </p:nvSpPr>
            <p:spPr bwMode="auto">
              <a:xfrm>
                <a:off x="3029" y="7790"/>
                <a:ext cx="1247" cy="44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УчительУчитель-стажер</a:t>
                </a:r>
                <a:r>
                  <a:rPr lang="ru-RU" sz="600" baseline="300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4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5" name="Text Box 235"/>
              <p:cNvSpPr txBox="1">
                <a:spLocks noChangeArrowheads="1"/>
              </p:cNvSpPr>
              <p:nvPr/>
            </p:nvSpPr>
            <p:spPr bwMode="auto">
              <a:xfrm>
                <a:off x="3031" y="7343"/>
                <a:ext cx="1216" cy="38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 </a:t>
                </a:r>
                <a:r>
                  <a:rPr lang="ru-RU" sz="550" dirty="0">
                    <a:effectLst/>
                    <a:ea typeface="Calibri"/>
                    <a:cs typeface="Calibri"/>
                  </a:rPr>
                  <a:t>высшей категории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3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6" name="Text Box 236"/>
              <p:cNvSpPr txBox="1">
                <a:spLocks noChangeArrowheads="1"/>
              </p:cNvSpPr>
              <p:nvPr/>
            </p:nvSpPr>
            <p:spPr bwMode="auto">
              <a:xfrm>
                <a:off x="3025" y="6645"/>
                <a:ext cx="1247" cy="5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 smtClean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Учитель-модератор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Учитель-модератор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 smtClean="0">
                    <a:effectLst/>
                    <a:ea typeface="Calibri"/>
                    <a:cs typeface="Calibri"/>
                  </a:rPr>
                  <a:t> 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7" name="Text Box 237"/>
              <p:cNvSpPr txBox="1">
                <a:spLocks noChangeArrowheads="1"/>
              </p:cNvSpPr>
              <p:nvPr/>
            </p:nvSpPr>
            <p:spPr bwMode="auto">
              <a:xfrm>
                <a:off x="3027" y="6207"/>
                <a:ext cx="1247" cy="34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Учитель-эксперт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Учитель-эксперт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8" name="Text Box 211"/>
              <p:cNvSpPr txBox="1">
                <a:spLocks noChangeArrowheads="1"/>
              </p:cNvSpPr>
              <p:nvPr/>
            </p:nvSpPr>
            <p:spPr bwMode="auto">
              <a:xfrm>
                <a:off x="3000" y="2805"/>
                <a:ext cx="1247" cy="39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dirty="0">
                    <a:effectLst/>
                    <a:ea typeface="Calibri"/>
                    <a:cs typeface="Times New Roman"/>
                  </a:rPr>
                  <a:t>Педагогические работники в системе среднего </a:t>
                </a:r>
                <a:r>
                  <a:rPr lang="ru-RU" sz="600" dirty="0" err="1">
                    <a:effectLst/>
                    <a:ea typeface="Calibri"/>
                    <a:cs typeface="Times New Roman"/>
                  </a:rPr>
                  <a:t>образованияПР</a:t>
                </a:r>
                <a:r>
                  <a:rPr lang="ru-RU" sz="600" dirty="0">
                    <a:effectLst/>
                    <a:ea typeface="Calibri"/>
                    <a:cs typeface="Times New Roman"/>
                  </a:rPr>
                  <a:t> СО</a:t>
                </a:r>
              </a:p>
            </p:txBody>
          </p:sp>
          <p:cxnSp>
            <p:nvCxnSpPr>
              <p:cNvPr id="59" name="AutoShape 371"/>
              <p:cNvCxnSpPr>
                <a:cxnSpLocks noChangeShapeType="1"/>
              </p:cNvCxnSpPr>
              <p:nvPr/>
            </p:nvCxnSpPr>
            <p:spPr bwMode="auto">
              <a:xfrm rot="-5400000">
                <a:off x="2289" y="8412"/>
                <a:ext cx="1587" cy="1"/>
              </a:xfrm>
              <a:prstGeom prst="bentConnector3">
                <a:avLst>
                  <a:gd name="adj1" fmla="val 49968"/>
                </a:avLst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2" name="Group 98"/>
            <p:cNvGrpSpPr>
              <a:grpSpLocks/>
            </p:cNvGrpSpPr>
            <p:nvPr/>
          </p:nvGrpSpPr>
          <p:grpSpPr bwMode="auto">
            <a:xfrm>
              <a:off x="3228" y="2813"/>
              <a:ext cx="3118" cy="7141"/>
              <a:chOff x="3318" y="2813"/>
              <a:chExt cx="3118" cy="7141"/>
            </a:xfrm>
          </p:grpSpPr>
          <p:sp>
            <p:nvSpPr>
              <p:cNvPr id="44" name="Text Box 212"/>
              <p:cNvSpPr txBox="1">
                <a:spLocks noChangeArrowheads="1"/>
              </p:cNvSpPr>
              <p:nvPr/>
            </p:nvSpPr>
            <p:spPr bwMode="auto">
              <a:xfrm>
                <a:off x="4344" y="2813"/>
                <a:ext cx="1134" cy="39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ДО</a:t>
                </a:r>
              </a:p>
            </p:txBody>
          </p:sp>
          <p:sp>
            <p:nvSpPr>
              <p:cNvPr id="45" name="Text Box 249"/>
              <p:cNvSpPr txBox="1">
                <a:spLocks noChangeArrowheads="1"/>
              </p:cNvSpPr>
              <p:nvPr/>
            </p:nvSpPr>
            <p:spPr bwMode="auto">
              <a:xfrm>
                <a:off x="4402" y="9191"/>
                <a:ext cx="1077" cy="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 ДО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Педагог-организатор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46" name="Text Box 248"/>
              <p:cNvSpPr txBox="1">
                <a:spLocks noChangeArrowheads="1"/>
              </p:cNvSpPr>
              <p:nvPr/>
            </p:nvSpPr>
            <p:spPr bwMode="auto">
              <a:xfrm>
                <a:off x="4385" y="6669"/>
                <a:ext cx="1077" cy="73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 ДО, педагог-организатор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47" name="AutoShape 378"/>
              <p:cNvCxnSpPr>
                <a:cxnSpLocks noChangeShapeType="1"/>
              </p:cNvCxnSpPr>
              <p:nvPr/>
            </p:nvCxnSpPr>
            <p:spPr bwMode="auto">
              <a:xfrm flipV="1">
                <a:off x="5424" y="6926"/>
                <a:ext cx="0" cy="2268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8" name="Text Box 265"/>
              <p:cNvSpPr txBox="1">
                <a:spLocks noChangeArrowheads="1"/>
              </p:cNvSpPr>
              <p:nvPr/>
            </p:nvSpPr>
            <p:spPr bwMode="auto">
              <a:xfrm>
                <a:off x="3318" y="5201"/>
                <a:ext cx="3118" cy="44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Социальный педагог, педагог-психолог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49" name="Text Box 375"/>
              <p:cNvSpPr txBox="1">
                <a:spLocks noChangeArrowheads="1"/>
              </p:cNvSpPr>
              <p:nvPr/>
            </p:nvSpPr>
            <p:spPr bwMode="auto">
              <a:xfrm>
                <a:off x="3318" y="8236"/>
                <a:ext cx="3118" cy="42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Социальный педагог, педагог-психолог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50" name="AutoShape 379"/>
              <p:cNvCxnSpPr>
                <a:cxnSpLocks noChangeShapeType="1"/>
              </p:cNvCxnSpPr>
              <p:nvPr/>
            </p:nvCxnSpPr>
            <p:spPr bwMode="auto">
              <a:xfrm rot="-5400000">
                <a:off x="2985" y="7005"/>
                <a:ext cx="272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3" name="Group 106"/>
            <p:cNvGrpSpPr>
              <a:grpSpLocks/>
            </p:cNvGrpSpPr>
            <p:nvPr/>
          </p:nvGrpSpPr>
          <p:grpSpPr bwMode="auto">
            <a:xfrm>
              <a:off x="8852" y="2826"/>
              <a:ext cx="1196" cy="7464"/>
              <a:chOff x="8852" y="2826"/>
              <a:chExt cx="1196" cy="7464"/>
            </a:xfrm>
          </p:grpSpPr>
          <p:sp>
            <p:nvSpPr>
              <p:cNvPr id="38" name="Text Box 281"/>
              <p:cNvSpPr txBox="1">
                <a:spLocks noChangeArrowheads="1"/>
              </p:cNvSpPr>
              <p:nvPr/>
            </p:nvSpPr>
            <p:spPr bwMode="auto">
              <a:xfrm>
                <a:off x="8852" y="4760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39" name="Text Box 215"/>
              <p:cNvSpPr txBox="1">
                <a:spLocks noChangeArrowheads="1"/>
              </p:cNvSpPr>
              <p:nvPr/>
            </p:nvSpPr>
            <p:spPr bwMode="auto">
              <a:xfrm>
                <a:off x="8857" y="2826"/>
                <a:ext cx="1191" cy="624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ДОвзр (нерег.сектор)</a:t>
                </a:r>
              </a:p>
            </p:txBody>
          </p:sp>
          <p:sp>
            <p:nvSpPr>
              <p:cNvPr id="40" name="Text Box 281"/>
              <p:cNvSpPr txBox="1">
                <a:spLocks noChangeArrowheads="1"/>
              </p:cNvSpPr>
              <p:nvPr/>
            </p:nvSpPr>
            <p:spPr bwMode="auto">
              <a:xfrm>
                <a:off x="8872" y="3565"/>
                <a:ext cx="1134" cy="384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dirty="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41" name="Text Box 281"/>
              <p:cNvSpPr txBox="1">
                <a:spLocks noChangeArrowheads="1"/>
              </p:cNvSpPr>
              <p:nvPr/>
            </p:nvSpPr>
            <p:spPr bwMode="auto">
              <a:xfrm>
                <a:off x="8852" y="9350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42" name="Text Box 281"/>
              <p:cNvSpPr txBox="1">
                <a:spLocks noChangeArrowheads="1"/>
              </p:cNvSpPr>
              <p:nvPr/>
            </p:nvSpPr>
            <p:spPr bwMode="auto">
              <a:xfrm>
                <a:off x="8872" y="6745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43" name="Text Box 281"/>
              <p:cNvSpPr txBox="1">
                <a:spLocks noChangeArrowheads="1"/>
              </p:cNvSpPr>
              <p:nvPr/>
            </p:nvSpPr>
            <p:spPr bwMode="auto">
              <a:xfrm>
                <a:off x="8852" y="9950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</p:grpSp>
        <p:grpSp>
          <p:nvGrpSpPr>
            <p:cNvPr id="24" name="Group 113"/>
            <p:cNvGrpSpPr>
              <a:grpSpLocks/>
            </p:cNvGrpSpPr>
            <p:nvPr/>
          </p:nvGrpSpPr>
          <p:grpSpPr bwMode="auto">
            <a:xfrm>
              <a:off x="390" y="2444"/>
              <a:ext cx="1370" cy="8367"/>
              <a:chOff x="390" y="2444"/>
              <a:chExt cx="1370" cy="8367"/>
            </a:xfrm>
          </p:grpSpPr>
          <p:sp>
            <p:nvSpPr>
              <p:cNvPr id="25" name="Text Box 179"/>
              <p:cNvSpPr txBox="1">
                <a:spLocks noChangeArrowheads="1"/>
              </p:cNvSpPr>
              <p:nvPr/>
            </p:nvSpPr>
            <p:spPr bwMode="auto">
              <a:xfrm>
                <a:off x="405" y="9239"/>
                <a:ext cx="624" cy="7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5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5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26" name="Text Box 284"/>
              <p:cNvSpPr txBox="1">
                <a:spLocks noChangeArrowheads="1"/>
              </p:cNvSpPr>
              <p:nvPr/>
            </p:nvSpPr>
            <p:spPr bwMode="auto">
              <a:xfrm>
                <a:off x="1080" y="9269"/>
                <a:ext cx="680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5.1-5.2</a:t>
                </a:r>
              </a:p>
            </p:txBody>
          </p:sp>
          <p:sp>
            <p:nvSpPr>
              <p:cNvPr id="27" name="Text Box 159"/>
              <p:cNvSpPr txBox="1">
                <a:spLocks noChangeArrowheads="1"/>
              </p:cNvSpPr>
              <p:nvPr/>
            </p:nvSpPr>
            <p:spPr bwMode="auto">
              <a:xfrm>
                <a:off x="416" y="4192"/>
                <a:ext cx="624" cy="18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7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28" name="Text Box 232"/>
              <p:cNvSpPr txBox="1">
                <a:spLocks noChangeArrowheads="1"/>
              </p:cNvSpPr>
              <p:nvPr/>
            </p:nvSpPr>
            <p:spPr bwMode="auto">
              <a:xfrm>
                <a:off x="1088" y="4189"/>
                <a:ext cx="624" cy="18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7.1-7.2</a:t>
                </a:r>
              </a:p>
            </p:txBody>
          </p:sp>
          <p:sp>
            <p:nvSpPr>
              <p:cNvPr id="29" name="Text Box 160"/>
              <p:cNvSpPr txBox="1">
                <a:spLocks noChangeArrowheads="1"/>
              </p:cNvSpPr>
              <p:nvPr/>
            </p:nvSpPr>
            <p:spPr bwMode="auto">
              <a:xfrm>
                <a:off x="411" y="6069"/>
                <a:ext cx="624" cy="30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6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30" name="Text Box 247"/>
              <p:cNvSpPr txBox="1">
                <a:spLocks noChangeArrowheads="1"/>
              </p:cNvSpPr>
              <p:nvPr/>
            </p:nvSpPr>
            <p:spPr bwMode="auto">
              <a:xfrm>
                <a:off x="1091" y="6070"/>
                <a:ext cx="624" cy="30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6.1-6.4</a:t>
                </a:r>
              </a:p>
            </p:txBody>
          </p:sp>
          <p:sp>
            <p:nvSpPr>
              <p:cNvPr id="31" name="Text Box 290"/>
              <p:cNvSpPr txBox="1">
                <a:spLocks noChangeArrowheads="1"/>
              </p:cNvSpPr>
              <p:nvPr/>
            </p:nvSpPr>
            <p:spPr bwMode="auto">
              <a:xfrm>
                <a:off x="411" y="2444"/>
                <a:ext cx="1304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Уровни</a:t>
                </a:r>
              </a:p>
            </p:txBody>
          </p:sp>
          <p:sp>
            <p:nvSpPr>
              <p:cNvPr id="32" name="Text Box 121"/>
              <p:cNvSpPr txBox="1">
                <a:spLocks noChangeArrowheads="1"/>
              </p:cNvSpPr>
              <p:nvPr/>
            </p:nvSpPr>
            <p:spPr bwMode="auto">
              <a:xfrm>
                <a:off x="411" y="2821"/>
                <a:ext cx="624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НРК</a:t>
                </a:r>
              </a:p>
            </p:txBody>
          </p:sp>
          <p:sp>
            <p:nvSpPr>
              <p:cNvPr id="33" name="Text Box 308"/>
              <p:cNvSpPr txBox="1">
                <a:spLocks noChangeArrowheads="1"/>
              </p:cNvSpPr>
              <p:nvPr/>
            </p:nvSpPr>
            <p:spPr bwMode="auto">
              <a:xfrm>
                <a:off x="1071" y="2821"/>
                <a:ext cx="624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ОРК</a:t>
                </a:r>
              </a:p>
            </p:txBody>
          </p:sp>
          <p:sp>
            <p:nvSpPr>
              <p:cNvPr id="34" name="Text Box 123"/>
              <p:cNvSpPr txBox="1">
                <a:spLocks noChangeArrowheads="1"/>
              </p:cNvSpPr>
              <p:nvPr/>
            </p:nvSpPr>
            <p:spPr bwMode="auto">
              <a:xfrm>
                <a:off x="411" y="3226"/>
                <a:ext cx="624" cy="8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8</a:t>
                </a:r>
              </a:p>
            </p:txBody>
          </p:sp>
          <p:sp>
            <p:nvSpPr>
              <p:cNvPr id="35" name="Text Box 124"/>
              <p:cNvSpPr txBox="1">
                <a:spLocks noChangeArrowheads="1"/>
              </p:cNvSpPr>
              <p:nvPr/>
            </p:nvSpPr>
            <p:spPr bwMode="auto">
              <a:xfrm>
                <a:off x="1071" y="3226"/>
                <a:ext cx="624" cy="8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8.1-8.2</a:t>
                </a:r>
              </a:p>
            </p:txBody>
          </p:sp>
          <p:sp>
            <p:nvSpPr>
              <p:cNvPr id="36" name="Text Box 125"/>
              <p:cNvSpPr txBox="1">
                <a:spLocks noChangeArrowheads="1"/>
              </p:cNvSpPr>
              <p:nvPr/>
            </p:nvSpPr>
            <p:spPr bwMode="auto">
              <a:xfrm>
                <a:off x="390" y="10049"/>
                <a:ext cx="624" cy="7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4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37" name="Text Box 284"/>
              <p:cNvSpPr txBox="1">
                <a:spLocks noChangeArrowheads="1"/>
              </p:cNvSpPr>
              <p:nvPr/>
            </p:nvSpPr>
            <p:spPr bwMode="auto">
              <a:xfrm>
                <a:off x="1080" y="10049"/>
                <a:ext cx="680" cy="7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4.1-4.2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87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2870</Words>
  <Application>Microsoft Office PowerPoint</Application>
  <PresentationFormat>Экран (4:3)</PresentationFormat>
  <Paragraphs>715</Paragraphs>
  <Slides>24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 New</vt:lpstr>
      <vt:lpstr>Symbol</vt:lpstr>
      <vt:lpstr>Times New Roman</vt:lpstr>
      <vt:lpstr>Wingdings 2</vt:lpstr>
      <vt:lpstr>Тема Office</vt:lpstr>
      <vt:lpstr>2_Тема Office</vt:lpstr>
      <vt:lpstr>ПРОФЕССИОНАЛЬНЫЙ СТАНДАРТ ПЕДАГОГА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user26</dc:creator>
  <cp:lastModifiedBy>Admin</cp:lastModifiedBy>
  <cp:revision>522</cp:revision>
  <cp:lastPrinted>2017-01-12T12:23:40Z</cp:lastPrinted>
  <dcterms:created xsi:type="dcterms:W3CDTF">2016-09-20T03:38:34Z</dcterms:created>
  <dcterms:modified xsi:type="dcterms:W3CDTF">2018-03-29T03:57:41Z</dcterms:modified>
</cp:coreProperties>
</file>