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59" r:id="rId3"/>
    <p:sldId id="263" r:id="rId4"/>
    <p:sldId id="258" r:id="rId5"/>
    <p:sldId id="261" r:id="rId6"/>
    <p:sldId id="256" r:id="rId7"/>
    <p:sldId id="264" r:id="rId8"/>
    <p:sldId id="271" r:id="rId9"/>
    <p:sldId id="272" r:id="rId10"/>
    <p:sldId id="273" r:id="rId11"/>
    <p:sldId id="274" r:id="rId12"/>
    <p:sldId id="275" r:id="rId13"/>
    <p:sldId id="265" r:id="rId14"/>
    <p:sldId id="269" r:id="rId15"/>
    <p:sldId id="270" r:id="rId16"/>
    <p:sldId id="267" r:id="rId17"/>
    <p:sldId id="279" r:id="rId18"/>
    <p:sldId id="268" r:id="rId19"/>
    <p:sldId id="266" r:id="rId20"/>
    <p:sldId id="280" r:id="rId21"/>
    <p:sldId id="277" r:id="rId22"/>
    <p:sldId id="276" r:id="rId23"/>
    <p:sldId id="278" r:id="rId24"/>
    <p:sldId id="281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D5B9B-2753-4D97-8B8D-935FB902F8F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391C2-FA67-49FE-A30A-0E646A79C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57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391C2-FA67-49FE-A30A-0E646A79CF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31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391C2-FA67-49FE-A30A-0E646A79CF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94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391C2-FA67-49FE-A30A-0E646A79CF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65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1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ihi.ru/avtor/ovey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rih-begalinka.kz/ru/timetravel/page3444/" TargetMode="External"/><Relationship Id="rId3" Type="http://schemas.openxmlformats.org/officeDocument/2006/relationships/hyperlink" Target="http://hameleons.com/uploads/posts/2013-01/1358623994_img223.png" TargetMode="External"/><Relationship Id="rId7" Type="http://schemas.openxmlformats.org/officeDocument/2006/relationships/hyperlink" Target="http://tarikh.kz/sovetskiy-period-istorii-kazahstana/celina/" TargetMode="External"/><Relationship Id="rId2" Type="http://schemas.openxmlformats.org/officeDocument/2006/relationships/hyperlink" Target="https://www.msu.edu/~kazakh/ornament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ak-to-ent.net/publ/11-1-0-292" TargetMode="External"/><Relationship Id="rId5" Type="http://schemas.openxmlformats.org/officeDocument/2006/relationships/hyperlink" Target="http://e-history.kz/ru/contents/view/1656" TargetMode="External"/><Relationship Id="rId10" Type="http://schemas.openxmlformats.org/officeDocument/2006/relationships/hyperlink" Target="http://pedsovet.su/" TargetMode="External"/><Relationship Id="rId4" Type="http://schemas.openxmlformats.org/officeDocument/2006/relationships/hyperlink" Target="http://cdn58.printdirect.ru/cache/product/9c/bf/598292/crop/all/175z175_front_45_0_0_0_cf97af7f2f0ce48b25c85d6cae95af20.jpg?rnd=1382401845" TargetMode="External"/><Relationship Id="rId9" Type="http://schemas.openxmlformats.org/officeDocument/2006/relationships/hyperlink" Target="http://www.stihi.ru/avtor/ovey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7" y="-99392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19049" y="1196752"/>
            <a:ext cx="5173789" cy="230832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День милосердия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благодарности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и дружбы</a:t>
            </a:r>
          </a:p>
        </p:txBody>
      </p:sp>
    </p:spTree>
    <p:extLst>
      <p:ext uri="{BB962C8B-B14F-4D97-AF65-F5344CB8AC3E}">
        <p14:creationId xmlns:p14="http://schemas.microsoft.com/office/powerpoint/2010/main" xmlns="" val="38214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75618"/>
            <a:ext cx="7920880" cy="1652736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Calibri" panose="020F0502020204030204" pitchFamily="34" charset="0"/>
              </a:rPr>
              <a:t>Каждый казахстанец ощущает себя</a:t>
            </a:r>
            <a:br>
              <a:rPr lang="ru-RU" sz="3200" b="0" dirty="0" smtClean="0">
                <a:latin typeface="Calibri" panose="020F0502020204030204" pitchFamily="34" charset="0"/>
              </a:rPr>
            </a:br>
            <a:r>
              <a:rPr lang="ru-RU" sz="3200" b="0" dirty="0" smtClean="0">
                <a:latin typeface="Calibri" panose="020F0502020204030204" pitchFamily="34" charset="0"/>
              </a:rPr>
              <a:t> нужной и важной частью нашего общества.</a:t>
            </a:r>
            <a:br>
              <a:rPr lang="ru-RU" sz="3200" b="0" dirty="0" smtClean="0">
                <a:latin typeface="Calibri" panose="020F0502020204030204" pitchFamily="34" charset="0"/>
              </a:rPr>
            </a:br>
            <a:r>
              <a:rPr lang="ru-RU" sz="3200" b="0" dirty="0" smtClean="0">
                <a:latin typeface="Calibri" panose="020F0502020204030204" pitchFamily="34" charset="0"/>
              </a:rPr>
              <a:t> МЫ -  ЕДИНЫЙ </a:t>
            </a:r>
            <a:r>
              <a:rPr lang="ru-RU" sz="3200" b="0" dirty="0">
                <a:latin typeface="Calibri" panose="020F0502020204030204" pitchFamily="34" charset="0"/>
              </a:rPr>
              <a:t>НАРОД </a:t>
            </a:r>
            <a:r>
              <a:rPr lang="ru-RU" sz="3200" b="0" dirty="0" smtClean="0">
                <a:latin typeface="Calibri" panose="020F0502020204030204" pitchFamily="34" charset="0"/>
              </a:rPr>
              <a:t>КАЗАХСТАНА!</a:t>
            </a:r>
            <a:endParaRPr lang="ru-RU" sz="3200" b="0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>
          <a:xfrm>
            <a:off x="1907704" y="620688"/>
            <a:ext cx="5511249" cy="4133437"/>
          </a:xfrm>
        </p:spPr>
      </p:pic>
    </p:spTree>
    <p:extLst>
      <p:ext uri="{BB962C8B-B14F-4D97-AF65-F5344CB8AC3E}">
        <p14:creationId xmlns:p14="http://schemas.microsoft.com/office/powerpoint/2010/main" xmlns="" val="32742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живём в Суверенной стране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434" y="1359818"/>
            <a:ext cx="3436243" cy="257718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376" y="4365104"/>
            <a:ext cx="4237247" cy="18994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340768"/>
            <a:ext cx="3538736" cy="2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313" y="523181"/>
            <a:ext cx="2258803" cy="1637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988" y="2013073"/>
            <a:ext cx="2752918" cy="2752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364" y="2542421"/>
            <a:ext cx="2258803" cy="1612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35" y="4632605"/>
            <a:ext cx="2285956" cy="1578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950" y="548679"/>
            <a:ext cx="2264655" cy="1612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526" y="548680"/>
            <a:ext cx="2493110" cy="1352195"/>
          </a:xfrm>
          <a:prstGeom prst="rect">
            <a:avLst/>
          </a:prstGeom>
        </p:spPr>
      </p:pic>
      <p:pic>
        <p:nvPicPr>
          <p:cNvPr id="1026" name="Picture 2" descr="http://images.myshared.ru/1060791/slide_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521" y="2542421"/>
            <a:ext cx="2149511" cy="161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526" y="4809794"/>
            <a:ext cx="2641626" cy="15538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536163"/>
            <a:ext cx="1553583" cy="1827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708920"/>
            <a:ext cx="926563" cy="3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2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kor.ill.in.ua/m/610x385/1527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16089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1705" y="494116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nos"/>
              </a:rPr>
              <a:t>По словам Назарбаева, в период </a:t>
            </a:r>
            <a:r>
              <a:rPr lang="ru-RU" sz="2400" dirty="0" err="1">
                <a:solidFill>
                  <a:srgbClr val="000000"/>
                </a:solidFill>
                <a:latin typeface="Tinos"/>
              </a:rPr>
              <a:t>столыпинских</a:t>
            </a:r>
            <a:r>
              <a:rPr lang="ru-RU" sz="2400" dirty="0">
                <a:solidFill>
                  <a:srgbClr val="000000"/>
                </a:solidFill>
                <a:latin typeface="Tinos"/>
              </a:rPr>
              <a:t> реформ в Казахстан было переселено 1 млн 150 тысяч человек из России, Украины и Беларуси.</a:t>
            </a:r>
          </a:p>
        </p:txBody>
      </p:sp>
    </p:spTree>
    <p:extLst>
      <p:ext uri="{BB962C8B-B14F-4D97-AF65-F5344CB8AC3E}">
        <p14:creationId xmlns:p14="http://schemas.microsoft.com/office/powerpoint/2010/main" xmlns="" val="26938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49411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nos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nos"/>
              </a:rPr>
              <a:t>годы коллективизации из центральных районов бывшей СССР в Казахстан было сослано 250 тысяч раскулаченных крестьян. </a:t>
            </a:r>
            <a:endParaRPr lang="ru-RU" sz="2400" dirty="0"/>
          </a:p>
        </p:txBody>
      </p:sp>
      <p:pic>
        <p:nvPicPr>
          <p:cNvPr id="3" name="Picture 8" descr="http://www.rusdeutsch.ru/image/history/Glava8/%D0%9D%D0%B5%D0%BC%D1%86%D1%8B-%D1%81%D0%BF%D0%B5%D1%86%D0%BF%D0%BE%D1%81%D0%B5%D0%BB%D0%B5%D0%BD%D1%86%D1%8B%20%D0%B2%20%D0%9A%D0%B0%D0%B7%D0%B0%D1%85%D1%81%D1%82%D0%B0%D0%BD%D0%B5.%201954%20%D0%B3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947" y="764704"/>
            <a:ext cx="540012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2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splt.ru/netcat_files/userfiles3/07_08_14/Dalny_vostok_aziaty_vrez3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0757"/>
            <a:ext cx="29105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531989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nos"/>
              </a:rPr>
              <a:t>При сталинском режиме в разные годы были депортированы целые народы: 800 тысяч немцев, 102 тысячи поляков, 550 тысяч представителей народов Северного Кавказа, около 100 тысяч корейских семей из Дальнего Востока. И казахские семьи, сами находившиеся в крайней нужде, принимали их в свои </a:t>
            </a:r>
            <a:r>
              <a:rPr lang="ru-RU" sz="2000" dirty="0" smtClean="0">
                <a:solidFill>
                  <a:srgbClr val="000000"/>
                </a:solidFill>
                <a:latin typeface="Tinos"/>
              </a:rPr>
              <a:t>дома.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nos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nos"/>
              </a:rPr>
              <a:t>				           Н.А. Назарбаев</a:t>
            </a:r>
            <a:endParaRPr lang="ru-RU" sz="2000" dirty="0">
              <a:solidFill>
                <a:srgbClr val="000000"/>
              </a:solidFill>
              <a:latin typeface="Tinos"/>
            </a:endParaRPr>
          </a:p>
        </p:txBody>
      </p:sp>
      <p:pic>
        <p:nvPicPr>
          <p:cNvPr id="10244" name="Picture 4" descr="http://img.tyt.by/n/0c/b/prikazano_zabyt_k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988" y="587870"/>
            <a:ext cx="2904306" cy="18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12.nnm.ru/7/e/b/6/c/45e108be1fa89baa6c4ab522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987" y="2618415"/>
            <a:ext cx="2904307" cy="19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engrinews.kz/userdata/1(54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193" y="2631983"/>
            <a:ext cx="2910534" cy="18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2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9256/225044291.0/0_b9cd6_c04a37fe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9305"/>
            <a:ext cx="3200872" cy="22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996952"/>
            <a:ext cx="78774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PT Serif"/>
              </a:rPr>
              <a:t>В годы Великой Отечественной войны Казахстан стал надёжным тылом для жителей братских Республик Советского Союза.</a:t>
            </a:r>
            <a:endParaRPr lang="ru-RU" dirty="0" smtClean="0">
              <a:latin typeface="PT Serif"/>
            </a:endParaRPr>
          </a:p>
          <a:p>
            <a:pPr algn="just"/>
            <a:r>
              <a:rPr lang="ru-RU" dirty="0" smtClean="0">
                <a:latin typeface="PT Serif"/>
              </a:rPr>
              <a:t>С </a:t>
            </a:r>
            <a:r>
              <a:rPr lang="ru-RU" dirty="0">
                <a:latin typeface="PT Serif"/>
              </a:rPr>
              <a:t>августа 1941 по январь 1942 гг. основной поток эвакуированного населения последовал в Казахскую ССР. К 1 сентября  1941 г. республика обустроила 24 258 человек, в том числе из РСФСР – 10 941, УССР – 6 620, БССР – 5 159, Карело-Финской ССР – 550, Литовской ССР – 231, Латвийской ССР – 294, Эстонской ССР – 158, Молдавской ССР – 113, Крымской АССР – 11 181, других регионов СССР – 181. Из них было 10 968 русских , 2 695 украинцев , 1 259 белорусов, 8 218 евреев, 159 поляков, 32 немца, 39 литовцев, 159 латышей, 160 эстонцев и 569 человек других национальностей. 60,8% из них составляли женщины, 36,3% – дети и 39,2% – </a:t>
            </a:r>
            <a:r>
              <a:rPr lang="ru-RU" dirty="0" smtClean="0">
                <a:latin typeface="PT Serif"/>
              </a:rPr>
              <a:t>мужчины</a:t>
            </a:r>
            <a:r>
              <a:rPr lang="ru-RU" dirty="0"/>
              <a:t>.</a:t>
            </a:r>
          </a:p>
        </p:txBody>
      </p:sp>
      <p:pic>
        <p:nvPicPr>
          <p:cNvPr id="7" name="Picture 4" descr="http://glushkovo.info/cmscontent/gallery/glushkovo_info/vov-1941-1945/Tyil_-YEvakuatsiya_-1941-g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023299" cy="22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20688"/>
            <a:ext cx="5970240" cy="33582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0376" y="414908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PT Serif"/>
              </a:rPr>
              <a:t>Многие эвакуированные остались жить на Казахстанской земле, приютившей и обогревшей сирот и детей воевавших во время огненных лет. Дети, оставшиеся без родителей во время Великой Отечественной воины, обрели новые семьи.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164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i.ytimg.com/vi/TVa8LrIccTg/hq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16" b="10697"/>
          <a:stretch/>
        </p:blipFill>
        <p:spPr bwMode="auto">
          <a:xfrm>
            <a:off x="2881620" y="548680"/>
            <a:ext cx="338075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tengrinews.kz/tv/userdata/blogs/blogs_1599/thumb_m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31497"/>
            <a:ext cx="3575723" cy="21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p.vk.me/c543106/v543106882/31d7/yIXUxg2S0O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596" y="2631498"/>
            <a:ext cx="3312368" cy="21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95" y="4909945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 Serif"/>
              </a:rPr>
              <a:t>В Алма-Ате было развернуто 8 эвакогоспиталей, размещено 15 вузов и техникумов, около 20 научно-исследовательских институтов, свыше 20 культурно-просветительских </a:t>
            </a:r>
            <a:r>
              <a:rPr lang="ru-RU" dirty="0" smtClean="0">
                <a:latin typeface="PT Serif"/>
              </a:rPr>
              <a:t>учреждений.</a:t>
            </a:r>
          </a:p>
          <a:p>
            <a:pPr algn="just"/>
            <a:r>
              <a:rPr lang="ru-RU" dirty="0" smtClean="0">
                <a:latin typeface="PT Serif"/>
              </a:rPr>
              <a:t>Многие фильмы военных лет были сняты в Алматы эвакуированной в столицу Казахстана киностудией Мосфильм.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4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history.kazakh.ru/upload/blog/1f4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664296" cy="18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451795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начале 60-х годов на освоение Целины в Казахстан приехало около 2 млн. человек. В Казахстане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 выросло производство зерна. Освоение целины оказало положительное влияние на другие отрасли экономики. В 40—50-е годы в Казахстане  возникли 15 городов, 86 поселков городского типа, сотни селений.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построены десятки тысяч километров дорог.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прибыла мощная техника, приехали люди, имеющие опыт и знания по культуре растениеводства, знающие новые методы строительства жилья, развития экономики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многих приехавших гостеприимная казахстанская земля стала второй Родиной. Сформировалась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широкая социокультурная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этноконтактная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зона, сильно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динамизировавшая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процессы интернационализации общественной жизни. 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556320"/>
            <a:ext cx="2828925" cy="1895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194" y="700012"/>
            <a:ext cx="2266578" cy="17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4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843808" y="2060848"/>
            <a:ext cx="5286412" cy="309877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МАРТА - ДЕНЬ МИЛОСЕРДИЯ, БЛАГОДАРНОСТИ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ДРУЖБЫ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НАРОДА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ru-RU" sz="44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АЗАХСТАНА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1" y="1688034"/>
            <a:ext cx="4491581" cy="44915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3485" y="620688"/>
            <a:ext cx="7744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РОЖДАЛАСЬ УДИВИТЕЛЬНЕЙШАЯ И ИНТЕРЕСНЕЙШАЯ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МЕЖЭТНИЧЕСКАЯ ИСТОРИЯ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НАРОДА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ЕСПУБЛИКИ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АЗАХСТАН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89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20688"/>
            <a:ext cx="7056784" cy="56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4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773027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0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222" y="267842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Благодарный народ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96751"/>
            <a:ext cx="3604634" cy="2216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86" y="3904188"/>
            <a:ext cx="3667125" cy="2216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033833"/>
            <a:ext cx="4367542" cy="2542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Благодарны под небесным флагом,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Благодарны мы под общим шаныраком.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Мы, народ единый Казахстана,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Ценим дружбу и друг другу благо дарим.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Не страшны нам вместе все невзгоды,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Нас истории страны сплотили годы: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81291"/>
            <a:ext cx="41301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Пережили общею </a:t>
            </a:r>
            <a:r>
              <a:rPr lang="ru-RU" b="1" dirty="0" smtClean="0"/>
              <a:t>семьёй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Депортации и </a:t>
            </a:r>
            <a:r>
              <a:rPr lang="ru-RU" b="1" dirty="0"/>
              <a:t>шли мы вместе в бой, </a:t>
            </a:r>
            <a:r>
              <a:rPr lang="ru-RU" b="1" dirty="0" smtClean="0"/>
              <a:t>Вместе стали мы </a:t>
            </a:r>
            <a:r>
              <a:rPr lang="ru-RU" b="1" dirty="0"/>
              <a:t>народом Казахстана,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Вместе стали </a:t>
            </a:r>
            <a:r>
              <a:rPr lang="ru-RU" b="1" dirty="0" smtClean="0"/>
              <a:t>Суверенною страной,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Будущее строим, созидая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И гордясь Республикой родной.</a:t>
            </a:r>
          </a:p>
          <a:p>
            <a:pPr>
              <a:defRPr/>
            </a:pPr>
            <a:r>
              <a:rPr lang="ru-RU" sz="1100" dirty="0"/>
              <a:t>© </a:t>
            </a:r>
            <a:r>
              <a:rPr lang="ru-RU" sz="1100" dirty="0" err="1"/>
              <a:t>Copyright</a:t>
            </a:r>
            <a:r>
              <a:rPr lang="ru-RU" sz="1100" dirty="0"/>
              <a:t>: </a:t>
            </a:r>
            <a:r>
              <a:rPr lang="ru-RU" sz="1100" dirty="0">
                <a:hlinkClick r:id="rId4"/>
              </a:rPr>
              <a:t>Ольга Владимировна Емельянова</a:t>
            </a:r>
            <a:r>
              <a:rPr lang="ru-RU" sz="1100" dirty="0"/>
              <a:t>, 2016</a:t>
            </a:r>
            <a:br>
              <a:rPr lang="ru-RU" sz="1100" dirty="0"/>
            </a:br>
            <a:r>
              <a:rPr lang="ru-RU" sz="1100" dirty="0"/>
              <a:t>Свидетельство о публикации №116022708134 </a:t>
            </a:r>
          </a:p>
        </p:txBody>
      </p:sp>
    </p:spTree>
    <p:extLst>
      <p:ext uri="{BB962C8B-B14F-4D97-AF65-F5344CB8AC3E}">
        <p14:creationId xmlns:p14="http://schemas.microsoft.com/office/powerpoint/2010/main" xmlns="" val="6737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84784"/>
            <a:ext cx="5327873" cy="4000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88157" y="821754"/>
            <a:ext cx="4366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БУДУЩЕЕ В ЕДИНСТВЕ НАРОДА!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2286" y="5661248"/>
            <a:ext cx="360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Благодарим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346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674" y="1133455"/>
            <a:ext cx="8018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hlinkClick r:id="rId2"/>
              </a:rPr>
              <a:t>1. </a:t>
            </a:r>
            <a:r>
              <a:rPr lang="en-US" sz="1600" dirty="0" smtClean="0">
                <a:hlinkClick r:id="rId2"/>
              </a:rPr>
              <a:t>https://www.msu.edu/~kazakh/ornament.png</a:t>
            </a:r>
            <a:r>
              <a:rPr lang="ru-RU" sz="1600" dirty="0" smtClean="0"/>
              <a:t> - казахский орнамент </a:t>
            </a:r>
          </a:p>
          <a:p>
            <a:pPr algn="just"/>
            <a:r>
              <a:rPr lang="en-US" sz="1600" dirty="0" smtClean="0">
                <a:hlinkClick r:id="rId3"/>
              </a:rPr>
              <a:t>http://hameleons.com/uploads/posts/2013-01/1358623994_img223.png</a:t>
            </a:r>
            <a:r>
              <a:rPr lang="ru-RU" sz="1600" dirty="0" smtClean="0"/>
              <a:t> - мальчик с флагом </a:t>
            </a:r>
          </a:p>
          <a:p>
            <a:pPr algn="just"/>
            <a:r>
              <a:rPr lang="ru-RU" sz="1600" dirty="0" smtClean="0">
                <a:hlinkClick r:id="rId4"/>
              </a:rPr>
              <a:t>2. </a:t>
            </a:r>
            <a:r>
              <a:rPr lang="en-US" sz="1600" dirty="0" smtClean="0">
                <a:hlinkClick r:id="rId4"/>
              </a:rPr>
              <a:t>http://cdn58.printdirect.ru/cache/product/9c/bf/598292/crop/all/175z175_front_45_0_0_0_cf97af7f2f0ce48b25c85d6cae95af20.jpg?rnd=1382401845</a:t>
            </a:r>
            <a:r>
              <a:rPr lang="ru-RU" sz="1600" dirty="0" smtClean="0"/>
              <a:t> – надпись «Казахстан»</a:t>
            </a:r>
          </a:p>
          <a:p>
            <a:pPr algn="just"/>
            <a:r>
              <a:rPr lang="ru-RU" sz="1600" dirty="0" smtClean="0"/>
              <a:t>3.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Бектурганова Екатерина Юрьевна, учитель начальных классов, КГУ «Средняя школа №7»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города Усть-Каменогорска, Казахстан, ВКО</a:t>
            </a:r>
          </a:p>
          <a:p>
            <a:pPr algn="just"/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54868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66FFFF"/>
                  </a:solidFill>
                </a:ln>
                <a:solidFill>
                  <a:srgbClr val="00B0F0"/>
                </a:solidFill>
              </a:rPr>
              <a:t>Использованные ресурсы</a:t>
            </a:r>
            <a:endParaRPr lang="ru-RU" sz="3200" b="1" dirty="0">
              <a:ln>
                <a:solidFill>
                  <a:srgbClr val="66FFFF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674" y="2695500"/>
            <a:ext cx="8018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 smtClean="0">
                <a:solidFill>
                  <a:srgbClr val="006699"/>
                </a:solidFill>
                <a:latin typeface="PT Serif"/>
                <a:hlinkClick r:id="rId5"/>
              </a:rPr>
              <a:t>http</a:t>
            </a:r>
            <a:r>
              <a:rPr lang="ru-RU" sz="1600" dirty="0">
                <a:solidFill>
                  <a:srgbClr val="006699"/>
                </a:solidFill>
                <a:latin typeface="PT Serif"/>
                <a:hlinkClick r:id="rId5"/>
              </a:rPr>
              <a:t>://</a:t>
            </a:r>
            <a:r>
              <a:rPr lang="ru-RU" sz="1600" dirty="0" smtClean="0">
                <a:solidFill>
                  <a:srgbClr val="006699"/>
                </a:solidFill>
                <a:latin typeface="PT Serif"/>
                <a:hlinkClick r:id="rId5"/>
              </a:rPr>
              <a:t>e-history.kz/</a:t>
            </a:r>
            <a:r>
              <a:rPr lang="ru-RU" sz="1600" dirty="0" err="1" smtClean="0">
                <a:solidFill>
                  <a:srgbClr val="006699"/>
                </a:solidFill>
                <a:latin typeface="PT Serif"/>
                <a:hlinkClick r:id="rId5"/>
              </a:rPr>
              <a:t>ru</a:t>
            </a:r>
            <a:r>
              <a:rPr lang="ru-RU" sz="1600" dirty="0" smtClean="0">
                <a:solidFill>
                  <a:srgbClr val="006699"/>
                </a:solidFill>
                <a:latin typeface="PT Serif"/>
                <a:hlinkClick r:id="rId5"/>
              </a:rPr>
              <a:t>/</a:t>
            </a:r>
            <a:r>
              <a:rPr lang="ru-RU" sz="1600" dirty="0" err="1" smtClean="0">
                <a:solidFill>
                  <a:srgbClr val="006699"/>
                </a:solidFill>
                <a:latin typeface="PT Serif"/>
                <a:hlinkClick r:id="rId5"/>
              </a:rPr>
              <a:t>contents</a:t>
            </a:r>
            <a:r>
              <a:rPr lang="ru-RU" sz="1600" dirty="0" smtClean="0">
                <a:solidFill>
                  <a:srgbClr val="006699"/>
                </a:solidFill>
                <a:latin typeface="PT Serif"/>
                <a:hlinkClick r:id="rId5"/>
              </a:rPr>
              <a:t>/</a:t>
            </a:r>
            <a:r>
              <a:rPr lang="ru-RU" sz="1600" dirty="0" err="1" smtClean="0">
                <a:solidFill>
                  <a:srgbClr val="006699"/>
                </a:solidFill>
                <a:latin typeface="PT Serif"/>
                <a:hlinkClick r:id="rId5"/>
              </a:rPr>
              <a:t>view</a:t>
            </a:r>
            <a:r>
              <a:rPr lang="ru-RU" sz="1600" dirty="0" smtClean="0">
                <a:solidFill>
                  <a:srgbClr val="006699"/>
                </a:solidFill>
                <a:latin typeface="PT Serif"/>
                <a:hlinkClick r:id="rId5"/>
              </a:rPr>
              <a:t>/1656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333333"/>
                </a:solidFill>
                <a:latin typeface="PT Serif"/>
              </a:rPr>
              <a:t>© e-history.kz</a:t>
            </a:r>
          </a:p>
          <a:p>
            <a:pPr>
              <a:defRPr/>
            </a:pPr>
            <a:endParaRPr lang="ru-RU" sz="1600" dirty="0">
              <a:solidFill>
                <a:srgbClr val="333333"/>
              </a:solidFill>
              <a:latin typeface="PT Serif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333333"/>
                </a:solidFill>
                <a:latin typeface="PT Serif"/>
              </a:rPr>
              <a:t>5. </a:t>
            </a:r>
            <a:r>
              <a:rPr lang="en-US" sz="1600" dirty="0">
                <a:solidFill>
                  <a:srgbClr val="333333"/>
                </a:solidFill>
                <a:latin typeface="PT Serif"/>
                <a:hlinkClick r:id="rId6"/>
              </a:rPr>
              <a:t>http://</a:t>
            </a:r>
            <a:r>
              <a:rPr lang="en-US" sz="1600" dirty="0" smtClean="0">
                <a:solidFill>
                  <a:srgbClr val="333333"/>
                </a:solidFill>
                <a:latin typeface="PT Serif"/>
                <a:hlinkClick r:id="rId6"/>
              </a:rPr>
              <a:t>tak-to-ent.net/publ/11-1-0-292</a:t>
            </a:r>
            <a:endParaRPr lang="ru-RU" sz="1600" dirty="0" smtClean="0">
              <a:solidFill>
                <a:srgbClr val="333333"/>
              </a:solidFill>
              <a:latin typeface="PT Serif"/>
            </a:endParaRPr>
          </a:p>
          <a:p>
            <a:pPr>
              <a:defRPr/>
            </a:pPr>
            <a:endParaRPr lang="ru-RU" sz="1600" dirty="0">
              <a:solidFill>
                <a:srgbClr val="333333"/>
              </a:solidFill>
              <a:latin typeface="PT Serif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333333"/>
                </a:solidFill>
                <a:latin typeface="PT Serif"/>
              </a:rPr>
              <a:t>6. </a:t>
            </a:r>
            <a:r>
              <a:rPr lang="en-US" sz="1600" dirty="0">
                <a:solidFill>
                  <a:srgbClr val="333333"/>
                </a:solidFill>
                <a:latin typeface="PT Serif"/>
                <a:hlinkClick r:id="rId7"/>
              </a:rPr>
              <a:t>http://tarikh.kz/sovetskiy-period-istorii-kazahstana/celina</a:t>
            </a:r>
            <a:r>
              <a:rPr lang="en-US" sz="1600" dirty="0" smtClean="0">
                <a:solidFill>
                  <a:srgbClr val="333333"/>
                </a:solidFill>
                <a:latin typeface="PT Serif"/>
                <a:hlinkClick r:id="rId7"/>
              </a:rPr>
              <a:t>/</a:t>
            </a:r>
            <a:endParaRPr lang="ru-RU" sz="1600" dirty="0" smtClean="0">
              <a:solidFill>
                <a:srgbClr val="333333"/>
              </a:solidFill>
              <a:latin typeface="PT Serif"/>
            </a:endParaRPr>
          </a:p>
          <a:p>
            <a:pPr>
              <a:defRPr/>
            </a:pPr>
            <a:endParaRPr lang="ru-RU" sz="1600" dirty="0">
              <a:solidFill>
                <a:srgbClr val="333333"/>
              </a:solidFill>
              <a:latin typeface="PT Serif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333333"/>
                </a:solidFill>
                <a:latin typeface="PT Serif"/>
              </a:rPr>
              <a:t>7. </a:t>
            </a:r>
            <a:r>
              <a:rPr lang="en-US" sz="1600" dirty="0">
                <a:solidFill>
                  <a:srgbClr val="333333"/>
                </a:solidFill>
                <a:latin typeface="PT Serif"/>
                <a:hlinkClick r:id="rId8"/>
              </a:rPr>
              <a:t>http://www.tarih-begalinka.kz/ru/timetravel/page3444</a:t>
            </a:r>
            <a:r>
              <a:rPr lang="en-US" sz="1600" dirty="0" smtClean="0">
                <a:solidFill>
                  <a:srgbClr val="333333"/>
                </a:solidFill>
                <a:latin typeface="PT Serif"/>
                <a:hlinkClick r:id="rId8"/>
              </a:rPr>
              <a:t>/</a:t>
            </a:r>
            <a:endParaRPr lang="ru-RU" sz="1600" dirty="0" smtClean="0">
              <a:solidFill>
                <a:srgbClr val="333333"/>
              </a:solidFill>
              <a:latin typeface="PT Serif"/>
            </a:endParaRPr>
          </a:p>
          <a:p>
            <a:pPr>
              <a:defRPr/>
            </a:pPr>
            <a:endParaRPr lang="ru-RU" sz="1600" dirty="0">
              <a:solidFill>
                <a:srgbClr val="333333"/>
              </a:solidFill>
              <a:latin typeface="PT Serif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333333"/>
                </a:solidFill>
                <a:latin typeface="PT Serif"/>
              </a:rPr>
              <a:t>8. </a:t>
            </a:r>
            <a:r>
              <a:rPr lang="ru-RU" sz="1600" dirty="0"/>
              <a:t>© </a:t>
            </a:r>
            <a:r>
              <a:rPr lang="ru-RU" sz="1600" dirty="0" err="1"/>
              <a:t>Copyright</a:t>
            </a:r>
            <a:r>
              <a:rPr lang="ru-RU" sz="1600" dirty="0"/>
              <a:t>: </a:t>
            </a:r>
            <a:r>
              <a:rPr lang="ru-RU" sz="1600" dirty="0">
                <a:hlinkClick r:id="rId9"/>
              </a:rPr>
              <a:t>Ольга Владимировна Емельянова</a:t>
            </a:r>
            <a:r>
              <a:rPr lang="ru-RU" sz="1600" dirty="0"/>
              <a:t>, 2016</a:t>
            </a:r>
            <a:br>
              <a:rPr lang="ru-RU" sz="1600" dirty="0"/>
            </a:br>
            <a:r>
              <a:rPr lang="ru-RU" sz="1600" dirty="0"/>
              <a:t>Свидетельство о публикации №116022708134 </a:t>
            </a:r>
          </a:p>
          <a:p>
            <a:pPr algn="just">
              <a:defRPr/>
            </a:pP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857356" y="6029286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en-US" sz="2000" dirty="0" smtClean="0">
                <a:latin typeface="Monotype Corsiva" pitchFamily="66" charset="0"/>
                <a:hlinkClick r:id="rId10"/>
              </a:rPr>
              <a:t>http://pedsovet.su/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2" y="0"/>
            <a:ext cx="9843391" cy="73850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62215" y="2276872"/>
            <a:ext cx="690191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"Было бы справедливо в день образования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Ассамблеи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народа Казахстана, у нас он </a:t>
            </a:r>
            <a:r>
              <a:rPr lang="ru-RU" sz="2200" b="1" dirty="0" smtClean="0">
                <a:solidFill>
                  <a:srgbClr val="00B0F0"/>
                </a:solidFill>
              </a:rPr>
              <a:t>1 </a:t>
            </a:r>
            <a:r>
              <a:rPr lang="ru-RU" sz="2200" b="1" dirty="0">
                <a:solidFill>
                  <a:srgbClr val="00B0F0"/>
                </a:solidFill>
              </a:rPr>
              <a:t>марта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ежегодно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отмечать как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День Благодарности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всех этносов, друг к другу и казахам, проявившим милосердие, принявшим этих людей, как родных", - сказал Назарбаев на XXII сессии Ассамблеи народа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                Казахстана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2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Назарбаев предложил отмечать новый праздник - День милосердия и дружб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052" y="188640"/>
            <a:ext cx="3504244" cy="23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33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20688"/>
            <a:ext cx="7329498" cy="20882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/>
              <a:t>«Этот день может стать ярким праздником милосердия, дружбы, любви всех </a:t>
            </a:r>
            <a:r>
              <a:rPr lang="ru-RU" sz="3600" dirty="0" err="1"/>
              <a:t>казахстанцев</a:t>
            </a:r>
            <a:r>
              <a:rPr lang="ru-RU" sz="3600" dirty="0"/>
              <a:t> друг к другу», - считает Назарбаев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185" y="2852936"/>
            <a:ext cx="4990281" cy="342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72006"/>
            <a:ext cx="7212958" cy="16983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Молодое </a:t>
            </a:r>
            <a:r>
              <a:rPr lang="ru-RU" sz="3600" dirty="0"/>
              <a:t>поколение должно знать межэтническую историю </a:t>
            </a:r>
            <a:r>
              <a:rPr lang="ru-RU" sz="3600" dirty="0" smtClean="0"/>
              <a:t>страны.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Н.А. Назарбаев</a:t>
            </a:r>
            <a:endParaRPr lang="ru-RU" sz="3600" dirty="0"/>
          </a:p>
        </p:txBody>
      </p:sp>
      <p:pic>
        <p:nvPicPr>
          <p:cNvPr id="6" name="Рисунок 3" descr="http://kargoo.gov.kz/media/img/photohost/54ba4ee5576a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374" y="908720"/>
            <a:ext cx="5905426" cy="35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6167" y="980728"/>
            <a:ext cx="6480720" cy="12585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Межэтническая история</a:t>
            </a:r>
            <a:br>
              <a:rPr lang="ru-RU" sz="3600" dirty="0" smtClean="0"/>
            </a:br>
            <a:r>
              <a:rPr lang="ru-RU" sz="3600" dirty="0" smtClean="0"/>
              <a:t>Республики Казахстан</a:t>
            </a:r>
            <a:endParaRPr lang="ru-RU" sz="36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770" y="2314950"/>
            <a:ext cx="3089514" cy="169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6278" y="4094211"/>
            <a:ext cx="73404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nos"/>
              </a:rPr>
              <a:t>Весь </a:t>
            </a:r>
            <a:r>
              <a:rPr lang="en-US" sz="2800" dirty="0" smtClean="0">
                <a:solidFill>
                  <a:srgbClr val="000000"/>
                </a:solidFill>
                <a:latin typeface="Tinos"/>
              </a:rPr>
              <a:t>XX</a:t>
            </a:r>
            <a:r>
              <a:rPr lang="ru-RU" sz="2800" dirty="0" smtClean="0">
                <a:solidFill>
                  <a:srgbClr val="000000"/>
                </a:solidFill>
                <a:latin typeface="Tinos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nos"/>
              </a:rPr>
              <a:t>век на территории Казахстана шел сложный процесс формирования многоэтничного </a:t>
            </a:r>
            <a:r>
              <a:rPr lang="ru-RU" sz="2800" dirty="0" smtClean="0">
                <a:solidFill>
                  <a:srgbClr val="000000"/>
                </a:solidFill>
                <a:latin typeface="Tinos"/>
              </a:rPr>
              <a:t>общества.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nos"/>
              </a:rPr>
              <a:t>	</a:t>
            </a:r>
            <a:r>
              <a:rPr lang="ru-RU" sz="2800" dirty="0" smtClean="0">
                <a:solidFill>
                  <a:srgbClr val="000000"/>
                </a:solidFill>
                <a:latin typeface="Tinos"/>
              </a:rPr>
              <a:t>				Н.А. Назарбаев</a:t>
            </a:r>
            <a:endParaRPr lang="ru-RU" sz="2800" dirty="0">
              <a:solidFill>
                <a:srgbClr val="000000"/>
              </a:solidFill>
              <a:latin typeface="Tin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6992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nos"/>
              </a:rPr>
              <a:t>По итогам национальной переписи населения 2009 года на территории Казахстана постоянно проживали представители 125 наций и народностей. Среди них наиболее многочисленными являются семь этносов: казахи, русские, узбеки, украинцы, уйгуры, татары и немцы.</a:t>
            </a:r>
            <a:endParaRPr lang="ru-RU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894" y="620688"/>
            <a:ext cx="4064211" cy="268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96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69160"/>
            <a:ext cx="7704856" cy="1436712"/>
          </a:xfrm>
        </p:spPr>
        <p:txBody>
          <a:bodyPr>
            <a:noAutofit/>
          </a:bodyPr>
          <a:lstStyle/>
          <a:p>
            <a:pPr algn="just"/>
            <a:r>
              <a:rPr lang="ru-RU" sz="3200" b="0" dirty="0" smtClean="0"/>
              <a:t>Для нашей родной Республики, как для каждой матери, дороги все дети, важны представители всех наций и народностей!</a:t>
            </a:r>
            <a:endParaRPr lang="ru-RU" sz="3200" b="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1" r="5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404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064896" cy="1584176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/>
              <a:t>Мы, КАЗАХСТАНЦЫ, БЛАГОДАРНЫ друг другу за то, что дружно живём в своей</a:t>
            </a:r>
            <a:br>
              <a:rPr lang="ru-RU" sz="3200" b="0" dirty="0" smtClean="0"/>
            </a:br>
            <a:r>
              <a:rPr lang="ru-RU" sz="3200" b="0" dirty="0" smtClean="0"/>
              <a:t> любимой стране</a:t>
            </a:r>
            <a:endParaRPr lang="ru-RU" sz="3200" b="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98" r="12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040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624</Words>
  <Application>Microsoft Office PowerPoint</Application>
  <PresentationFormat>Экран (4:3)</PresentationFormat>
  <Paragraphs>66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«Этот день может стать ярким праздником милосердия, дружбы, любви всех казахстанцев друг к другу», - считает Назарбаев.</vt:lpstr>
      <vt:lpstr>Молодое поколение должно знать межэтническую историю страны.                                         Н.А. Назарбаев</vt:lpstr>
      <vt:lpstr>Межэтническая история Республики Казахстан</vt:lpstr>
      <vt:lpstr>Слайд 7</vt:lpstr>
      <vt:lpstr>Для нашей родной Республики, как для каждой матери, дороги все дети, важны представители всех наций и народностей!</vt:lpstr>
      <vt:lpstr>Мы, КАЗАХСТАНЦЫ, БЛАГОДАРНЫ друг другу за то, что дружно живём в своей  любимой стране</vt:lpstr>
      <vt:lpstr>Каждый казахстанец ощущает себя  нужной и важной частью нашего общества.  МЫ -  ЕДИНЫЙ НАРОД КАЗАХСТАНА!</vt:lpstr>
      <vt:lpstr>Мы живём в Суверенной стране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Благодарный народ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92</cp:revision>
  <dcterms:created xsi:type="dcterms:W3CDTF">2014-08-04T13:11:42Z</dcterms:created>
  <dcterms:modified xsi:type="dcterms:W3CDTF">2017-02-28T12:55:10Z</dcterms:modified>
</cp:coreProperties>
</file>